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1.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00.xml"/>
  <Override ContentType="application/vnd.openxmlformats-officedocument.presentationml.notesSlide+xml" PartName="/ppt/notesSlides/notesSlide4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77.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93.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97.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20.xml"/>
  <Override ContentType="application/vnd.openxmlformats-officedocument.presentationml.notesSlide+xml" PartName="/ppt/notesSlides/notesSlide60.xml"/>
  <Override ContentType="application/vnd.openxmlformats-officedocument.presentationml.notesSlide+xml" PartName="/ppt/notesSlides/notesSlide18.xml"/>
  <Override ContentType="application/vnd.openxmlformats-officedocument.presentationml.notesSlide+xml" PartName="/ppt/notesSlides/notesSlide48.xml"/>
  <Override ContentType="application/vnd.openxmlformats-officedocument.presentationml.notesSlide+xml" PartName="/ppt/notesSlides/notesSlide101.xml"/>
  <Override ContentType="application/vnd.openxmlformats-officedocument.presentationml.notesSlide+xml" PartName="/ppt/notesSlides/notesSlide95.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1.xml"/>
  <Override ContentType="application/vnd.openxmlformats-officedocument.presentationml.notesSlide+xml" PartName="/ppt/notesSlides/notesSlide92.xml"/>
  <Override ContentType="application/vnd.openxmlformats-officedocument.presentationml.notesSlide+xml" PartName="/ppt/notesSlides/notesSlide84.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82.xml"/>
  <Override ContentType="application/vnd.openxmlformats-officedocument.presentationml.notesSlide+xml" PartName="/ppt/notesSlides/notesSlide94.xml"/>
  <Override ContentType="application/vnd.openxmlformats-officedocument.presentationml.notesSlide+xml" PartName="/ppt/notesSlides/notesSlide51.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99.xml"/>
  <Override ContentType="application/vnd.openxmlformats-officedocument.presentationml.notesSlide+xml" PartName="/ppt/notesSlides/notesSlide56.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2.xml"/>
  <Override ContentType="application/vnd.openxmlformats-officedocument.presentationml.notesSlide+xml" PartName="/ppt/notesSlides/notesSlide62.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28.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98.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6.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96.xml"/>
  <Override ContentType="application/vnd.openxmlformats-officedocument.presentationml.notesSlide+xml" PartName="/ppt/notesSlides/notesSlide102.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68.xml"/>
  <Override ContentType="application/vnd.openxmlformats-officedocument.presentationml.slide+xml" PartName="/ppt/slides/slide94.xml"/>
  <Override ContentType="application/vnd.openxmlformats-officedocument.presentationml.slide+xml" PartName="/ppt/slides/slide84.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53.xml"/>
  <Override ContentType="application/vnd.openxmlformats-officedocument.presentationml.slide+xml" PartName="/ppt/slides/slide96.xml"/>
  <Override ContentType="application/vnd.openxmlformats-officedocument.presentationml.slide+xml" PartName="/ppt/slides/slide48.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2.xml"/>
  <Override ContentType="application/vnd.openxmlformats-officedocument.presentationml.slide+xml" PartName="/ppt/slides/slide98.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76.xml"/>
  <Override ContentType="application/vnd.openxmlformats-officedocument.presentationml.slide+xml" PartName="/ppt/slides/slide63.xml"/>
  <Override ContentType="application/vnd.openxmlformats-officedocument.presentationml.slide+xml" PartName="/ppt/slides/slide93.xml"/>
  <Override ContentType="application/vnd.openxmlformats-officedocument.presentationml.slide+xml" PartName="/ppt/slides/slide101.xml"/>
  <Override ContentType="application/vnd.openxmlformats-officedocument.presentationml.slide+xml" PartName="/ppt/slides/slide80.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9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42.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97.xml"/>
  <Override ContentType="application/vnd.openxmlformats-officedocument.presentationml.slide+xml" PartName="/ppt/slides/slide11.xml"/>
  <Override ContentType="application/vnd.openxmlformats-officedocument.presentationml.slide+xml" PartName="/ppt/slides/slide6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79.xml"/>
  <Override ContentType="application/vnd.openxmlformats-officedocument.presentationml.slide+xml" PartName="/ppt/slides/slide49.xml"/>
  <Override ContentType="application/vnd.openxmlformats-officedocument.presentationml.slide+xml" PartName="/ppt/slides/slide83.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40.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99.xml"/>
  <Override ContentType="application/vnd.openxmlformats-officedocument.presentationml.slide+xml" PartName="/ppt/slides/slide3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47.xml"/>
  <Override ContentType="application/vnd.openxmlformats-officedocument.presentationml.slide+xml" PartName="/ppt/slides/slide21.xml"/>
  <Override ContentType="application/vnd.openxmlformats-officedocument.presentationml.slide+xml" PartName="/ppt/slides/slide100.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88.xml"/>
  <Override ContentType="application/vnd.openxmlformats-officedocument.presentationml.slide+xml" PartName="/ppt/slides/slide92.xml"/>
  <Override ContentType="application/vnd.openxmlformats-officedocument.presentationml.slide+xml" PartName="/ppt/slides/slide10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2" r:id="rId4"/>
    <p:sldMasterId id="2147483673"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 id="320" r:id="rId71"/>
    <p:sldId id="321" r:id="rId72"/>
    <p:sldId id="322" r:id="rId73"/>
    <p:sldId id="323" r:id="rId74"/>
    <p:sldId id="324" r:id="rId75"/>
    <p:sldId id="325" r:id="rId76"/>
    <p:sldId id="326" r:id="rId77"/>
    <p:sldId id="327" r:id="rId78"/>
    <p:sldId id="328" r:id="rId79"/>
    <p:sldId id="329" r:id="rId80"/>
    <p:sldId id="330" r:id="rId81"/>
    <p:sldId id="331" r:id="rId82"/>
    <p:sldId id="332" r:id="rId83"/>
    <p:sldId id="333" r:id="rId84"/>
    <p:sldId id="334" r:id="rId85"/>
    <p:sldId id="335" r:id="rId86"/>
    <p:sldId id="336" r:id="rId87"/>
    <p:sldId id="337" r:id="rId88"/>
    <p:sldId id="338" r:id="rId89"/>
    <p:sldId id="339" r:id="rId90"/>
    <p:sldId id="340" r:id="rId91"/>
    <p:sldId id="341" r:id="rId92"/>
    <p:sldId id="342" r:id="rId93"/>
    <p:sldId id="343" r:id="rId94"/>
    <p:sldId id="344" r:id="rId95"/>
    <p:sldId id="345" r:id="rId96"/>
    <p:sldId id="346" r:id="rId97"/>
    <p:sldId id="347" r:id="rId98"/>
    <p:sldId id="348" r:id="rId99"/>
    <p:sldId id="349" r:id="rId100"/>
    <p:sldId id="350" r:id="rId101"/>
    <p:sldId id="351" r:id="rId102"/>
    <p:sldId id="352" r:id="rId103"/>
    <p:sldId id="353" r:id="rId104"/>
    <p:sldId id="354" r:id="rId105"/>
    <p:sldId id="355" r:id="rId106"/>
    <p:sldId id="356" r:id="rId107"/>
    <p:sldId id="357" r:id="rId108"/>
  </p:sldIdLst>
  <p:sldSz cy="5143500" cx="9144000"/>
  <p:notesSz cx="6858000" cy="9144000"/>
  <p:embeddedFontLst>
    <p:embeddedFont>
      <p:font typeface="Roboto"/>
      <p:regular r:id="rId109"/>
      <p:bold r:id="rId110"/>
      <p:italic r:id="rId111"/>
      <p:boldItalic r:id="rId112"/>
    </p:embeddedFont>
    <p:embeddedFont>
      <p:font typeface="Helvetica Neue"/>
      <p:regular r:id="rId113"/>
      <p:bold r:id="rId114"/>
      <p:italic r:id="rId115"/>
      <p:boldItalic r:id="rId116"/>
    </p:embeddedFont>
    <p:embeddedFont>
      <p:font typeface="Lemon"/>
      <p:regular r:id="rId11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07" Type="http://schemas.openxmlformats.org/officeDocument/2006/relationships/slide" Target="slides/slide101.xml"/><Relationship Id="rId106" Type="http://schemas.openxmlformats.org/officeDocument/2006/relationships/slide" Target="slides/slide100.xml"/><Relationship Id="rId105" Type="http://schemas.openxmlformats.org/officeDocument/2006/relationships/slide" Target="slides/slide99.xml"/><Relationship Id="rId104" Type="http://schemas.openxmlformats.org/officeDocument/2006/relationships/slide" Target="slides/slide98.xml"/><Relationship Id="rId109" Type="http://schemas.openxmlformats.org/officeDocument/2006/relationships/font" Target="fonts/Roboto-regular.fntdata"/><Relationship Id="rId108" Type="http://schemas.openxmlformats.org/officeDocument/2006/relationships/slide" Target="slides/slide102.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103" Type="http://schemas.openxmlformats.org/officeDocument/2006/relationships/slide" Target="slides/slide97.xml"/><Relationship Id="rId102" Type="http://schemas.openxmlformats.org/officeDocument/2006/relationships/slide" Target="slides/slide96.xml"/><Relationship Id="rId101" Type="http://schemas.openxmlformats.org/officeDocument/2006/relationships/slide" Target="slides/slide95.xml"/><Relationship Id="rId100" Type="http://schemas.openxmlformats.org/officeDocument/2006/relationships/slide" Target="slides/slide94.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95" Type="http://schemas.openxmlformats.org/officeDocument/2006/relationships/slide" Target="slides/slide89.xml"/><Relationship Id="rId94" Type="http://schemas.openxmlformats.org/officeDocument/2006/relationships/slide" Target="slides/slide88.xml"/><Relationship Id="rId97" Type="http://schemas.openxmlformats.org/officeDocument/2006/relationships/slide" Target="slides/slide91.xml"/><Relationship Id="rId96" Type="http://schemas.openxmlformats.org/officeDocument/2006/relationships/slide" Target="slides/slide90.xml"/><Relationship Id="rId11" Type="http://schemas.openxmlformats.org/officeDocument/2006/relationships/slide" Target="slides/slide5.xml"/><Relationship Id="rId99" Type="http://schemas.openxmlformats.org/officeDocument/2006/relationships/slide" Target="slides/slide93.xml"/><Relationship Id="rId10" Type="http://schemas.openxmlformats.org/officeDocument/2006/relationships/slide" Target="slides/slide4.xml"/><Relationship Id="rId98" Type="http://schemas.openxmlformats.org/officeDocument/2006/relationships/slide" Target="slides/slide92.xml"/><Relationship Id="rId13" Type="http://schemas.openxmlformats.org/officeDocument/2006/relationships/slide" Target="slides/slide7.xml"/><Relationship Id="rId12" Type="http://schemas.openxmlformats.org/officeDocument/2006/relationships/slide" Target="slides/slide6.xml"/><Relationship Id="rId91" Type="http://schemas.openxmlformats.org/officeDocument/2006/relationships/slide" Target="slides/slide85.xml"/><Relationship Id="rId90" Type="http://schemas.openxmlformats.org/officeDocument/2006/relationships/slide" Target="slides/slide84.xml"/><Relationship Id="rId93" Type="http://schemas.openxmlformats.org/officeDocument/2006/relationships/slide" Target="slides/slide87.xml"/><Relationship Id="rId92" Type="http://schemas.openxmlformats.org/officeDocument/2006/relationships/slide" Target="slides/slide86.xml"/><Relationship Id="rId117" Type="http://schemas.openxmlformats.org/officeDocument/2006/relationships/font" Target="fonts/Lemon-regular.fntdata"/><Relationship Id="rId116" Type="http://schemas.openxmlformats.org/officeDocument/2006/relationships/font" Target="fonts/HelveticaNeue-boldItalic.fntdata"/><Relationship Id="rId115" Type="http://schemas.openxmlformats.org/officeDocument/2006/relationships/font" Target="fonts/HelveticaNeue-italic.fntdata"/><Relationship Id="rId15" Type="http://schemas.openxmlformats.org/officeDocument/2006/relationships/slide" Target="slides/slide9.xml"/><Relationship Id="rId110" Type="http://schemas.openxmlformats.org/officeDocument/2006/relationships/font" Target="fonts/Roboto-bold.fntdata"/><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14" Type="http://schemas.openxmlformats.org/officeDocument/2006/relationships/font" Target="fonts/HelveticaNeue-bold.fntdata"/><Relationship Id="rId18" Type="http://schemas.openxmlformats.org/officeDocument/2006/relationships/slide" Target="slides/slide12.xml"/><Relationship Id="rId113" Type="http://schemas.openxmlformats.org/officeDocument/2006/relationships/font" Target="fonts/HelveticaNeue-regular.fntdata"/><Relationship Id="rId112" Type="http://schemas.openxmlformats.org/officeDocument/2006/relationships/font" Target="fonts/Roboto-boldItalic.fntdata"/><Relationship Id="rId111" Type="http://schemas.openxmlformats.org/officeDocument/2006/relationships/font" Target="fonts/Roboto-italic.fntdata"/><Relationship Id="rId84" Type="http://schemas.openxmlformats.org/officeDocument/2006/relationships/slide" Target="slides/slide78.xml"/><Relationship Id="rId83" Type="http://schemas.openxmlformats.org/officeDocument/2006/relationships/slide" Target="slides/slide77.xml"/><Relationship Id="rId86" Type="http://schemas.openxmlformats.org/officeDocument/2006/relationships/slide" Target="slides/slide80.xml"/><Relationship Id="rId85" Type="http://schemas.openxmlformats.org/officeDocument/2006/relationships/slide" Target="slides/slide79.xml"/><Relationship Id="rId88" Type="http://schemas.openxmlformats.org/officeDocument/2006/relationships/slide" Target="slides/slide82.xml"/><Relationship Id="rId87" Type="http://schemas.openxmlformats.org/officeDocument/2006/relationships/slide" Target="slides/slide81.xml"/><Relationship Id="rId89" Type="http://schemas.openxmlformats.org/officeDocument/2006/relationships/slide" Target="slides/slide83.xml"/><Relationship Id="rId80" Type="http://schemas.openxmlformats.org/officeDocument/2006/relationships/slide" Target="slides/slide74.xml"/><Relationship Id="rId82" Type="http://schemas.openxmlformats.org/officeDocument/2006/relationships/slide" Target="slides/slide76.xml"/><Relationship Id="rId81" Type="http://schemas.openxmlformats.org/officeDocument/2006/relationships/slide" Target="slides/slide75.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73" Type="http://schemas.openxmlformats.org/officeDocument/2006/relationships/slide" Target="slides/slide67.xml"/><Relationship Id="rId72" Type="http://schemas.openxmlformats.org/officeDocument/2006/relationships/slide" Target="slides/slide66.xml"/><Relationship Id="rId75" Type="http://schemas.openxmlformats.org/officeDocument/2006/relationships/slide" Target="slides/slide69.xml"/><Relationship Id="rId74" Type="http://schemas.openxmlformats.org/officeDocument/2006/relationships/slide" Target="slides/slide68.xml"/><Relationship Id="rId77" Type="http://schemas.openxmlformats.org/officeDocument/2006/relationships/slide" Target="slides/slide71.xml"/><Relationship Id="rId76" Type="http://schemas.openxmlformats.org/officeDocument/2006/relationships/slide" Target="slides/slide70.xml"/><Relationship Id="rId79" Type="http://schemas.openxmlformats.org/officeDocument/2006/relationships/slide" Target="slides/slide73.xml"/><Relationship Id="rId78" Type="http://schemas.openxmlformats.org/officeDocument/2006/relationships/slide" Target="slides/slide72.xml"/><Relationship Id="rId71" Type="http://schemas.openxmlformats.org/officeDocument/2006/relationships/slide" Target="slides/slide65.xml"/><Relationship Id="rId70" Type="http://schemas.openxmlformats.org/officeDocument/2006/relationships/slide" Target="slides/slide64.xml"/><Relationship Id="rId62" Type="http://schemas.openxmlformats.org/officeDocument/2006/relationships/slide" Target="slides/slide56.xml"/><Relationship Id="rId61" Type="http://schemas.openxmlformats.org/officeDocument/2006/relationships/slide" Target="slides/slide55.xml"/><Relationship Id="rId64" Type="http://schemas.openxmlformats.org/officeDocument/2006/relationships/slide" Target="slides/slide58.xml"/><Relationship Id="rId63" Type="http://schemas.openxmlformats.org/officeDocument/2006/relationships/slide" Target="slides/slide57.xml"/><Relationship Id="rId66" Type="http://schemas.openxmlformats.org/officeDocument/2006/relationships/slide" Target="slides/slide60.xml"/><Relationship Id="rId65" Type="http://schemas.openxmlformats.org/officeDocument/2006/relationships/slide" Target="slides/slide59.xml"/><Relationship Id="rId68" Type="http://schemas.openxmlformats.org/officeDocument/2006/relationships/slide" Target="slides/slide62.xml"/><Relationship Id="rId67" Type="http://schemas.openxmlformats.org/officeDocument/2006/relationships/slide" Target="slides/slide61.xml"/><Relationship Id="rId60" Type="http://schemas.openxmlformats.org/officeDocument/2006/relationships/slide" Target="slides/slide54.xml"/><Relationship Id="rId69" Type="http://schemas.openxmlformats.org/officeDocument/2006/relationships/slide" Target="slides/slide6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55" Type="http://schemas.openxmlformats.org/officeDocument/2006/relationships/slide" Target="slides/slide49.xml"/><Relationship Id="rId54" Type="http://schemas.openxmlformats.org/officeDocument/2006/relationships/slide" Target="slides/slide48.xml"/><Relationship Id="rId57" Type="http://schemas.openxmlformats.org/officeDocument/2006/relationships/slide" Target="slides/slide51.xml"/><Relationship Id="rId56" Type="http://schemas.openxmlformats.org/officeDocument/2006/relationships/slide" Target="slides/slide50.xml"/><Relationship Id="rId59" Type="http://schemas.openxmlformats.org/officeDocument/2006/relationships/slide" Target="slides/slide53.xml"/><Relationship Id="rId58" Type="http://schemas.openxmlformats.org/officeDocument/2006/relationships/slide" Target="slides/slide5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rnaseq.uoregon.edu/#rna-prep-working-with-rna" TargetMode="External"/><Relationship Id="rId3" Type="http://schemas.openxmlformats.org/officeDocument/2006/relationships/hyperlink" Target="http://rockefelleruniversity.github.io/RU_RNAseq/" TargetMode="External"/><Relationship Id="rId4" Type="http://schemas.openxmlformats.org/officeDocument/2006/relationships/hyperlink" Target="https://rnaseq.uoregon.edu/#rna-prep-working-with-rna" TargetMode="Externa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usegalaxy.org/" TargetMode="Externa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usegalaxy.org/" TargetMode="Externa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usegalaxy.org/login" TargetMode="External"/><Relationship Id="rId3" Type="http://schemas.openxmlformats.org/officeDocument/2006/relationships/hyperlink" Target="https://training.galaxyproject.org/training-material/topics/transcriptomics/tutorials/ref-based/tutorial.html" TargetMode="External"/><Relationship Id="rId4" Type="http://schemas.openxmlformats.org/officeDocument/2006/relationships/hyperlink" Target="https://wynton.ucsf.edu/hpc/get-started/development-prototyping.html" TargetMode="External"/><Relationship Id="rId5" Type="http://schemas.openxmlformats.org/officeDocument/2006/relationships/hyperlink" Target="https://wynton.ucsf.edu/hpc/get-started/development-prototyping.html" TargetMode="External"/><Relationship Id="rId6" Type="http://schemas.openxmlformats.org/officeDocument/2006/relationships/hyperlink" Target="https://wynton.ucsf.edu/hpc/transfers/files-and-directories.html" TargetMode="External"/><Relationship Id="rId7" Type="http://schemas.openxmlformats.org/officeDocument/2006/relationships/hyperlink" Target="https://wynton.ucsf.edu/hpc/transfers/files-and-directories.html" TargetMode="Externa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training.galaxyproject.org/training-material/" TargetMode="Externa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ncbi.nlm.nih.gov/pmc/articles/PMC3530905/" TargetMode="Externa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roadinstitute.github.io/picard/explain-flags.html" TargetMode="External"/><Relationship Id="rId3" Type="http://schemas.openxmlformats.org/officeDocument/2006/relationships/hyperlink" Target="https://www.samformat.info/sam-format-flag"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ncbi.nlm.nih.gov/pmc/articles/PMC3005310/" TargetMode="Externa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f5c349cb21_1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f5c349cb21_1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gf003bd6f09_1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6" name="Google Shape;176;gf003bd6f09_1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For more details: https://www.thermofisher.com/us/en/home/life-science/sequencing/sequencing-learning-center/next-generation-sequencing-information/ngs-basics/rna-sequencing-methods.html</a:t>
            </a:r>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0" name="Shape 1020"/>
        <p:cNvGrpSpPr/>
        <p:nvPr/>
      </p:nvGrpSpPr>
      <p:grpSpPr>
        <a:xfrm>
          <a:off x="0" y="0"/>
          <a:ext cx="0" cy="0"/>
          <a:chOff x="0" y="0"/>
          <a:chExt cx="0" cy="0"/>
        </a:xfrm>
      </p:grpSpPr>
      <p:sp>
        <p:nvSpPr>
          <p:cNvPr id="1021" name="Google Shape;1021;gf56fc7a349_0_3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2" name="Google Shape;1022;gf56fc7a349_0_3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7" name="Shape 1027"/>
        <p:cNvGrpSpPr/>
        <p:nvPr/>
      </p:nvGrpSpPr>
      <p:grpSpPr>
        <a:xfrm>
          <a:off x="0" y="0"/>
          <a:ext cx="0" cy="0"/>
          <a:chOff x="0" y="0"/>
          <a:chExt cx="0" cy="0"/>
        </a:xfrm>
      </p:grpSpPr>
      <p:sp>
        <p:nvSpPr>
          <p:cNvPr id="1028" name="Google Shape;1028;gf003bd6f09_1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9" name="Google Shape;1029;gf003bd6f09_1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3" name="Shape 1033"/>
        <p:cNvGrpSpPr/>
        <p:nvPr/>
      </p:nvGrpSpPr>
      <p:grpSpPr>
        <a:xfrm>
          <a:off x="0" y="0"/>
          <a:ext cx="0" cy="0"/>
          <a:chOff x="0" y="0"/>
          <a:chExt cx="0" cy="0"/>
        </a:xfrm>
      </p:grpSpPr>
      <p:sp>
        <p:nvSpPr>
          <p:cNvPr id="1034" name="Google Shape;1034;gf18f6784e5_1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5" name="Google Shape;1035;gf18f6784e5_1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f5c41af1af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2" name="Google Shape;182;gf5c41af1af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gf31afb3cb8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9" name="Google Shape;189;gf31afb3cb8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f56fc7a349_0_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8" name="Google Shape;198;gf56fc7a349_0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f5c349cb21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f5c349cb21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f1e9ccbd5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0" name="Google Shape;210;gf1e9ccbd5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gf56fc7a349_0_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6" name="Google Shape;216;gf56fc7a349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There is another new technology called spatial transcriptomics which is somewhere in the middle of RNA-seq and single-cell RNA-seq when it comes to </a:t>
            </a:r>
            <a:r>
              <a:rPr lang="en"/>
              <a:t>cellular</a:t>
            </a:r>
            <a:r>
              <a:rPr lang="en"/>
              <a:t> resolution.</a:t>
            </a:r>
            <a:endParaRPr/>
          </a:p>
          <a:p>
            <a:pPr indent="0" lvl="0" marL="0" rtl="0" algn="l">
              <a:spcBef>
                <a:spcPts val="0"/>
              </a:spcBef>
              <a:spcAft>
                <a:spcPts val="0"/>
              </a:spcAft>
              <a:buNone/>
            </a:pPr>
            <a:r>
              <a:rPr lang="en"/>
              <a:t>https://www.genengnews.com/commentary/point-of-view/single-cell-explorations-are-underway-and-spatial-is-the-next-frontier/</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gf56fc7a349_0_1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5" name="Google Shape;225;gf56fc7a349_0_1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Detailed information: </a:t>
            </a:r>
            <a:r>
              <a:rPr lang="en" u="sng">
                <a:solidFill>
                  <a:schemeClr val="hlink"/>
                </a:solidFill>
                <a:hlinkClick r:id="rId2"/>
              </a:rPr>
              <a:t>https://rnaseq.uoregon.edu/#rna-prep-working-with-rna</a:t>
            </a:r>
            <a:endParaRPr/>
          </a:p>
          <a:p>
            <a:pPr indent="0" lvl="0" marL="0" rtl="0" algn="l">
              <a:spcBef>
                <a:spcPts val="0"/>
              </a:spcBef>
              <a:spcAft>
                <a:spcPts val="0"/>
              </a:spcAft>
              <a:buNone/>
            </a:pPr>
            <a:r>
              <a:t/>
            </a:r>
            <a:endParaRPr/>
          </a:p>
          <a:p>
            <a:pPr indent="0" lvl="0" marL="0" rtl="0" algn="l">
              <a:lnSpc>
                <a:spcPct val="110000"/>
              </a:lnSpc>
              <a:spcBef>
                <a:spcPts val="800"/>
              </a:spcBef>
              <a:spcAft>
                <a:spcPts val="0"/>
              </a:spcAft>
              <a:buClr>
                <a:schemeClr val="dk1"/>
              </a:buClr>
              <a:buSzPts val="1100"/>
              <a:buFont typeface="Arial"/>
              <a:buNone/>
            </a:pPr>
            <a:r>
              <a:rPr lang="en" sz="1000">
                <a:solidFill>
                  <a:schemeClr val="dk1"/>
                </a:solidFill>
              </a:rPr>
              <a:t>From </a:t>
            </a:r>
            <a:r>
              <a:rPr lang="en" sz="1000">
                <a:solidFill>
                  <a:schemeClr val="dk1"/>
                </a:solidFill>
                <a:highlight>
                  <a:schemeClr val="lt1"/>
                </a:highlight>
                <a:uFill>
                  <a:noFill/>
                </a:uFill>
                <a:latin typeface="Helvetica Neue"/>
                <a:ea typeface="Helvetica Neue"/>
                <a:cs typeface="Helvetica Neue"/>
                <a:sym typeface="Helvetica Neue"/>
                <a:hlinkClick r:id="rId3">
                  <a:extLst>
                    <a:ext uri="{A12FA001-AC4F-418D-AE19-62706E023703}">
                      <ahyp:hlinkClr val="tx"/>
                    </a:ext>
                  </a:extLst>
                </a:hlinkClick>
              </a:rPr>
              <a:t>http://rockefelleruniversity.github.io/RU_RNAseq/</a:t>
            </a:r>
            <a:endParaRPr sz="1000">
              <a:solidFill>
                <a:schemeClr val="dk1"/>
              </a:solidFill>
              <a:highlight>
                <a:schemeClr val="lt1"/>
              </a:highlight>
              <a:latin typeface="Helvetica Neue"/>
              <a:ea typeface="Helvetica Neue"/>
              <a:cs typeface="Helvetica Neue"/>
              <a:sym typeface="Helvetica Neue"/>
            </a:endParaRPr>
          </a:p>
          <a:p>
            <a:pPr indent="0" lvl="0" marL="0" rtl="0" algn="l">
              <a:lnSpc>
                <a:spcPct val="110000"/>
              </a:lnSpc>
              <a:spcBef>
                <a:spcPts val="800"/>
              </a:spcBef>
              <a:spcAft>
                <a:spcPts val="0"/>
              </a:spcAft>
              <a:buNone/>
            </a:pPr>
            <a:r>
              <a:rPr lang="en" sz="1000">
                <a:solidFill>
                  <a:schemeClr val="dk1"/>
                </a:solidFill>
                <a:highlight>
                  <a:schemeClr val="lt1"/>
                </a:highlight>
                <a:latin typeface="Helvetica Neue"/>
                <a:ea typeface="Helvetica Neue"/>
                <a:cs typeface="Helvetica Neue"/>
                <a:sym typeface="Helvetica Neue"/>
              </a:rPr>
              <a:t>More details here: </a:t>
            </a:r>
            <a:r>
              <a:rPr lang="en" sz="1000" u="sng">
                <a:solidFill>
                  <a:schemeClr val="hlink"/>
                </a:solidFill>
                <a:highlight>
                  <a:schemeClr val="lt1"/>
                </a:highlight>
                <a:latin typeface="Helvetica Neue"/>
                <a:ea typeface="Helvetica Neue"/>
                <a:cs typeface="Helvetica Neue"/>
                <a:sym typeface="Helvetica Neue"/>
                <a:hlinkClick r:id="rId4"/>
              </a:rPr>
              <a:t>https://rnaseq.uoregon.edu/#rna-prep-working-with-rna</a:t>
            </a:r>
            <a:endParaRPr sz="1000">
              <a:solidFill>
                <a:schemeClr val="dk1"/>
              </a:solidFill>
              <a:highlight>
                <a:schemeClr val="lt1"/>
              </a:highlight>
              <a:latin typeface="Helvetica Neue"/>
              <a:ea typeface="Helvetica Neue"/>
              <a:cs typeface="Helvetica Neue"/>
              <a:sym typeface="Helvetica Neue"/>
            </a:endParaRPr>
          </a:p>
          <a:p>
            <a:pPr indent="0" lvl="0" marL="0" rtl="0" algn="l">
              <a:lnSpc>
                <a:spcPct val="110000"/>
              </a:lnSpc>
              <a:spcBef>
                <a:spcPts val="800"/>
              </a:spcBef>
              <a:spcAft>
                <a:spcPts val="0"/>
              </a:spcAft>
              <a:buClr>
                <a:schemeClr val="dk1"/>
              </a:buClr>
              <a:buSzPts val="1100"/>
              <a:buFont typeface="Arial"/>
              <a:buNone/>
            </a:pPr>
            <a:r>
              <a:t/>
            </a:r>
            <a:endParaRPr sz="1000">
              <a:solidFill>
                <a:schemeClr val="dk1"/>
              </a:solidFill>
              <a:highlight>
                <a:schemeClr val="lt1"/>
              </a:highlight>
              <a:latin typeface="Helvetica Neue"/>
              <a:ea typeface="Helvetica Neue"/>
              <a:cs typeface="Helvetica Neue"/>
              <a:sym typeface="Helvetica Neue"/>
            </a:endParaRPr>
          </a:p>
          <a:p>
            <a:pPr indent="0" lvl="0" marL="0" rtl="0" algn="l">
              <a:spcBef>
                <a:spcPts val="800"/>
              </a:spcBef>
              <a:spcAft>
                <a:spcPts val="0"/>
              </a:spcAft>
              <a:buNone/>
            </a:pPr>
            <a:r>
              <a:t/>
            </a:r>
            <a:endParaRPr/>
          </a:p>
          <a:p>
            <a:pPr indent="-317500" lvl="0" marL="457200" rtl="0" algn="l">
              <a:spcBef>
                <a:spcPts val="0"/>
              </a:spcBef>
              <a:spcAft>
                <a:spcPts val="0"/>
              </a:spcAft>
              <a:buClr>
                <a:schemeClr val="dk1"/>
              </a:buClr>
              <a:buSzPts val="1400"/>
              <a:buFont typeface="Helvetica Neue"/>
              <a:buChar char="●"/>
            </a:pPr>
            <a:r>
              <a:rPr lang="en" sz="1400">
                <a:solidFill>
                  <a:schemeClr val="dk1"/>
                </a:solidFill>
                <a:latin typeface="Helvetica Neue"/>
                <a:ea typeface="Helvetica Neue"/>
                <a:cs typeface="Helvetica Neue"/>
                <a:sym typeface="Helvetica Neue"/>
              </a:rPr>
              <a:t>RNA quality is fundamental </a:t>
            </a:r>
            <a:endParaRPr sz="1400">
              <a:solidFill>
                <a:schemeClr val="dk1"/>
              </a:solidFill>
              <a:latin typeface="Helvetica Neue"/>
              <a:ea typeface="Helvetica Neue"/>
              <a:cs typeface="Helvetica Neue"/>
              <a:sym typeface="Helvetica Neue"/>
            </a:endParaRPr>
          </a:p>
          <a:p>
            <a:pPr indent="0" lvl="0" marL="0" rtl="0" algn="l">
              <a:spcBef>
                <a:spcPts val="0"/>
              </a:spcBef>
              <a:spcAft>
                <a:spcPts val="0"/>
              </a:spcAft>
              <a:buClr>
                <a:schemeClr val="dk1"/>
              </a:buClr>
              <a:buSzPts val="1100"/>
              <a:buFont typeface="Arial"/>
              <a:buNone/>
            </a:pPr>
            <a:r>
              <a:t/>
            </a:r>
            <a:endParaRPr sz="1400">
              <a:solidFill>
                <a:schemeClr val="dk1"/>
              </a:solidFill>
              <a:latin typeface="Helvetica Neue"/>
              <a:ea typeface="Helvetica Neue"/>
              <a:cs typeface="Helvetica Neue"/>
              <a:sym typeface="Helvetica Neue"/>
            </a:endParaRPr>
          </a:p>
          <a:p>
            <a:pPr indent="-317500" lvl="0" marL="457200" rtl="0" algn="l">
              <a:spcBef>
                <a:spcPts val="0"/>
              </a:spcBef>
              <a:spcAft>
                <a:spcPts val="0"/>
              </a:spcAft>
              <a:buClr>
                <a:schemeClr val="dk1"/>
              </a:buClr>
              <a:buSzPts val="1400"/>
              <a:buFont typeface="Helvetica Neue"/>
              <a:buChar char="●"/>
            </a:pPr>
            <a:r>
              <a:rPr lang="en" sz="1400">
                <a:solidFill>
                  <a:schemeClr val="dk1"/>
                </a:solidFill>
                <a:latin typeface="Helvetica Neue"/>
                <a:ea typeface="Helvetica Neue"/>
                <a:cs typeface="Helvetica Neue"/>
                <a:sym typeface="Helvetica Neue"/>
              </a:rPr>
              <a:t>RNA extraction method can affect the transcript abundance  </a:t>
            </a:r>
            <a:endParaRPr sz="1400">
              <a:solidFill>
                <a:schemeClr val="dk1"/>
              </a:solidFill>
              <a:latin typeface="Helvetica Neue"/>
              <a:ea typeface="Helvetica Neue"/>
              <a:cs typeface="Helvetica Neue"/>
              <a:sym typeface="Helvetica Neue"/>
            </a:endParaRPr>
          </a:p>
          <a:p>
            <a:pPr indent="0" lvl="0" marL="0" rtl="0" algn="l">
              <a:spcBef>
                <a:spcPts val="0"/>
              </a:spcBef>
              <a:spcAft>
                <a:spcPts val="0"/>
              </a:spcAft>
              <a:buClr>
                <a:schemeClr val="dk1"/>
              </a:buClr>
              <a:buSzPts val="1100"/>
              <a:buFont typeface="Arial"/>
              <a:buNone/>
            </a:pPr>
            <a:r>
              <a:t/>
            </a:r>
            <a:endParaRPr sz="1400">
              <a:solidFill>
                <a:schemeClr val="dk1"/>
              </a:solidFill>
              <a:latin typeface="Helvetica Neue"/>
              <a:ea typeface="Helvetica Neue"/>
              <a:cs typeface="Helvetica Neue"/>
              <a:sym typeface="Helvetica Neue"/>
            </a:endParaRPr>
          </a:p>
          <a:p>
            <a:pPr indent="-317500" lvl="0" marL="457200" rtl="0" algn="l">
              <a:spcBef>
                <a:spcPts val="0"/>
              </a:spcBef>
              <a:spcAft>
                <a:spcPts val="0"/>
              </a:spcAft>
              <a:buClr>
                <a:schemeClr val="dk1"/>
              </a:buClr>
              <a:buSzPts val="1400"/>
              <a:buFont typeface="Helvetica Neue"/>
              <a:buChar char="●"/>
            </a:pPr>
            <a:r>
              <a:rPr lang="en" sz="1400">
                <a:solidFill>
                  <a:schemeClr val="dk1"/>
                </a:solidFill>
                <a:latin typeface="Helvetica Neue"/>
                <a:ea typeface="Helvetica Neue"/>
                <a:cs typeface="Helvetica Neue"/>
                <a:sym typeface="Helvetica Neue"/>
              </a:rPr>
              <a:t>Choice of platform and library preparation protocol </a:t>
            </a:r>
            <a:endParaRPr sz="1400">
              <a:solidFill>
                <a:schemeClr val="dk1"/>
              </a:solidFill>
              <a:latin typeface="Helvetica Neue"/>
              <a:ea typeface="Helvetica Neue"/>
              <a:cs typeface="Helvetica Neue"/>
              <a:sym typeface="Helvetica Neue"/>
            </a:endParaRPr>
          </a:p>
          <a:p>
            <a:pPr indent="0" lvl="0" marL="0" rtl="0" algn="l">
              <a:spcBef>
                <a:spcPts val="0"/>
              </a:spcBef>
              <a:spcAft>
                <a:spcPts val="0"/>
              </a:spcAft>
              <a:buClr>
                <a:schemeClr val="dk1"/>
              </a:buClr>
              <a:buSzPts val="1100"/>
              <a:buFont typeface="Arial"/>
              <a:buNone/>
            </a:pPr>
            <a:r>
              <a:t/>
            </a:r>
            <a:endParaRPr sz="1400">
              <a:solidFill>
                <a:schemeClr val="dk1"/>
              </a:solidFill>
              <a:latin typeface="Helvetica Neue"/>
              <a:ea typeface="Helvetica Neue"/>
              <a:cs typeface="Helvetica Neue"/>
              <a:sym typeface="Helvetica Neue"/>
            </a:endParaRPr>
          </a:p>
          <a:p>
            <a:pPr indent="-317500" lvl="0" marL="457200" rtl="0" algn="l">
              <a:spcBef>
                <a:spcPts val="0"/>
              </a:spcBef>
              <a:spcAft>
                <a:spcPts val="0"/>
              </a:spcAft>
              <a:buClr>
                <a:schemeClr val="dk1"/>
              </a:buClr>
              <a:buSzPts val="1400"/>
              <a:buFont typeface="Helvetica Neue"/>
              <a:buChar char="●"/>
            </a:pPr>
            <a:r>
              <a:rPr lang="en" sz="1400">
                <a:solidFill>
                  <a:schemeClr val="dk1"/>
                </a:solidFill>
                <a:latin typeface="Helvetica Neue"/>
                <a:ea typeface="Helvetica Neue"/>
                <a:cs typeface="Helvetica Neue"/>
                <a:sym typeface="Helvetica Neue"/>
              </a:rPr>
              <a:t>Meta-analysis of transcriptome datasets can introduce batches effects</a:t>
            </a:r>
            <a:endParaRPr sz="1400">
              <a:solidFill>
                <a:schemeClr val="dk1"/>
              </a:solidFill>
              <a:latin typeface="Helvetica Neue"/>
              <a:ea typeface="Helvetica Neue"/>
              <a:cs typeface="Helvetica Neue"/>
              <a:sym typeface="Helvetica Neue"/>
            </a:endParaRPr>
          </a:p>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gf5fc3ef981_1_1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8" name="Google Shape;238;gf5fc3ef981_1_1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Suggesting reading https://bmcbioinformatics.biomedcentral.com/articles/10.1186/s12859-020-3484-z</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gf56fc7a349_0_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7" name="Google Shape;247;gf56fc7a349_0_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f55060ad82_0_1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0" name="Google Shape;110;gf55060ad82_0_15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171450" lvl="0" marL="171450" marR="0" rtl="0" algn="l">
              <a:lnSpc>
                <a:spcPct val="100000"/>
              </a:lnSpc>
              <a:spcBef>
                <a:spcPts val="0"/>
              </a:spcBef>
              <a:spcAft>
                <a:spcPts val="0"/>
              </a:spcAft>
              <a:buClr>
                <a:schemeClr val="dk1"/>
              </a:buClr>
              <a:buSzPts val="1200"/>
              <a:buFont typeface="Arial"/>
              <a:buNone/>
            </a:pPr>
            <a:r>
              <a:t/>
            </a:r>
            <a:endParaRPr/>
          </a:p>
        </p:txBody>
      </p:sp>
      <p:sp>
        <p:nvSpPr>
          <p:cNvPr id="111" name="Google Shape;111;gf55060ad82_0_15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gf56fc7a349_0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6" name="Google Shape;256;gf56fc7a349_0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g1140d3b6f94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5" name="Google Shape;265;g1140d3b6f94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g117e9417eb9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8" name="Google Shape;288;g117e9417eb9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200"/>
              <a:buFont typeface="Arial"/>
              <a:buNone/>
            </a:pPr>
            <a:r>
              <a:rPr lang="en" sz="1200">
                <a:solidFill>
                  <a:schemeClr val="dk1"/>
                </a:solidFill>
              </a:rPr>
              <a:t>Visit </a:t>
            </a:r>
            <a:r>
              <a:rPr lang="en" sz="1200" u="sng">
                <a:solidFill>
                  <a:srgbClr val="0563C1"/>
                </a:solidFill>
                <a:hlinkClick r:id="rId2">
                  <a:extLst>
                    <a:ext uri="{A12FA001-AC4F-418D-AE19-62706E023703}">
                      <ahyp:hlinkClr val="tx"/>
                    </a:ext>
                  </a:extLst>
                </a:hlinkClick>
              </a:rPr>
              <a:t>https://usegalaxy.org/</a:t>
            </a:r>
            <a:r>
              <a:rPr lang="en" sz="1200">
                <a:solidFill>
                  <a:schemeClr val="dk1"/>
                </a:solidFill>
              </a:rPr>
              <a:t> and look for these tools in the Tools shed on the left.</a:t>
            </a:r>
            <a:endParaRPr sz="1200">
              <a:solidFill>
                <a:schemeClr val="dk1"/>
              </a:solidFill>
            </a:endParaRPr>
          </a:p>
          <a:p>
            <a:pPr indent="0" lvl="0" marL="0" rtl="0" algn="l">
              <a:spcBef>
                <a:spcPts val="0"/>
              </a:spcBef>
              <a:spcAft>
                <a:spcPts val="0"/>
              </a:spcAft>
              <a:buClr>
                <a:schemeClr val="dk1"/>
              </a:buClr>
              <a:buSzPts val="1200"/>
              <a:buFont typeface="Arial"/>
              <a:buNone/>
            </a:pPr>
            <a:r>
              <a:t/>
            </a:r>
            <a:endParaRPr sz="1200">
              <a:solidFill>
                <a:schemeClr val="dk1"/>
              </a:solidFill>
            </a:endParaRPr>
          </a:p>
          <a:p>
            <a:pPr indent="0" lvl="0" marL="0" rtl="0" algn="l">
              <a:spcBef>
                <a:spcPts val="0"/>
              </a:spcBef>
              <a:spcAft>
                <a:spcPts val="0"/>
              </a:spcAft>
              <a:buClr>
                <a:schemeClr val="dk1"/>
              </a:buClr>
              <a:buSzPts val="1200"/>
              <a:buFont typeface="Arial"/>
              <a:buNone/>
            </a:pPr>
            <a:r>
              <a:rPr lang="en" sz="1200">
                <a:solidFill>
                  <a:schemeClr val="dk1"/>
                </a:solidFill>
              </a:rPr>
              <a:t>Login to a Wynton dev node and search for the tools using module spider</a:t>
            </a:r>
            <a:endParaRPr sz="1200">
              <a:solidFill>
                <a:schemeClr val="dk1"/>
              </a:solidFill>
            </a:endParaRPr>
          </a:p>
          <a:p>
            <a:pPr indent="0" lvl="0" marL="0" rtl="0" algn="l">
              <a:spcBef>
                <a:spcPts val="0"/>
              </a:spcBef>
              <a:spcAft>
                <a:spcPts val="0"/>
              </a:spcAft>
              <a:buClr>
                <a:schemeClr val="dk1"/>
              </a:buClr>
              <a:buFont typeface="Arial"/>
              <a:buNone/>
            </a:pPr>
            <a:r>
              <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g119613caf6a_1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4" name="Google Shape;294;g119613caf6a_1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rPr>
              <a:t>Visit </a:t>
            </a:r>
            <a:r>
              <a:rPr lang="en" sz="1200" u="sng">
                <a:solidFill>
                  <a:srgbClr val="0563C1"/>
                </a:solidFill>
                <a:hlinkClick r:id="rId2">
                  <a:extLst>
                    <a:ext uri="{A12FA001-AC4F-418D-AE19-62706E023703}">
                      <ahyp:hlinkClr val="tx"/>
                    </a:ext>
                  </a:extLst>
                </a:hlinkClick>
              </a:rPr>
              <a:t>https://usegalaxy.org/</a:t>
            </a:r>
            <a:r>
              <a:rPr lang="en" sz="1200">
                <a:solidFill>
                  <a:schemeClr val="dk1"/>
                </a:solidFill>
              </a:rPr>
              <a:t> and look for these tools in the Tools shed on the left.</a:t>
            </a:r>
            <a:endParaRPr sz="1200">
              <a:solidFill>
                <a:schemeClr val="dk1"/>
              </a:solidFill>
            </a:endParaRPr>
          </a:p>
          <a:p>
            <a:pPr indent="0" lvl="0" marL="0" rtl="0" algn="l">
              <a:spcBef>
                <a:spcPts val="0"/>
              </a:spcBef>
              <a:spcAft>
                <a:spcPts val="0"/>
              </a:spcAft>
              <a:buNone/>
            </a:pPr>
            <a:r>
              <a:t/>
            </a:r>
            <a:endParaRPr sz="1200">
              <a:solidFill>
                <a:schemeClr val="dk1"/>
              </a:solidFill>
            </a:endParaRPr>
          </a:p>
          <a:p>
            <a:pPr indent="0" lvl="0" marL="0" rtl="0" algn="l">
              <a:spcBef>
                <a:spcPts val="0"/>
              </a:spcBef>
              <a:spcAft>
                <a:spcPts val="0"/>
              </a:spcAft>
              <a:buNone/>
            </a:pPr>
            <a:r>
              <a:rPr lang="en" sz="1200">
                <a:solidFill>
                  <a:schemeClr val="dk1"/>
                </a:solidFill>
              </a:rPr>
              <a:t>Login to a Wynton dev node and search for the tools using module spider</a:t>
            </a:r>
            <a:endParaRPr sz="1200">
              <a:solidFill>
                <a:schemeClr val="dk1"/>
              </a:solidFill>
            </a:endParaRPr>
          </a:p>
          <a:p>
            <a:pPr indent="0" lvl="0" marL="0" rtl="0" algn="l">
              <a:spcBef>
                <a:spcPts val="0"/>
              </a:spcBef>
              <a:spcAft>
                <a:spcPts val="0"/>
              </a:spcAft>
              <a:buNone/>
            </a:pPr>
            <a:r>
              <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gf5fc3ef981_1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0" name="Google Shape;300;gf5fc3ef981_1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Galaxy provides a collection of tools to analyze variety of biomedical data </a:t>
            </a:r>
            <a:endParaRPr/>
          </a:p>
          <a:p>
            <a:pPr indent="0" lvl="0" marL="0" rtl="0" algn="l">
              <a:spcBef>
                <a:spcPts val="0"/>
              </a:spcBef>
              <a:spcAft>
                <a:spcPts val="0"/>
              </a:spcAft>
              <a:buNone/>
            </a:pPr>
            <a:r>
              <a:rPr lang="en"/>
              <a:t>https://usegalaxy.org/</a:t>
            </a:r>
            <a:endParaRPr/>
          </a:p>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4" name="Shape 304"/>
        <p:cNvGrpSpPr/>
        <p:nvPr/>
      </p:nvGrpSpPr>
      <p:grpSpPr>
        <a:xfrm>
          <a:off x="0" y="0"/>
          <a:ext cx="0" cy="0"/>
          <a:chOff x="0" y="0"/>
          <a:chExt cx="0" cy="0"/>
        </a:xfrm>
      </p:grpSpPr>
      <p:sp>
        <p:nvSpPr>
          <p:cNvPr id="305" name="Google Shape;305;g117e9417eb9_0_22:notes"/>
          <p:cNvSpPr txBox="1"/>
          <p:nvPr>
            <p:ph idx="1" type="body"/>
          </p:nvPr>
        </p:nvSpPr>
        <p:spPr>
          <a:xfrm>
            <a:off x="685800" y="4400549"/>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6" name="Google Shape;306;g117e9417eb9_0_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0" name="Shape 310"/>
        <p:cNvGrpSpPr/>
        <p:nvPr/>
      </p:nvGrpSpPr>
      <p:grpSpPr>
        <a:xfrm>
          <a:off x="0" y="0"/>
          <a:ext cx="0" cy="0"/>
          <a:chOff x="0" y="0"/>
          <a:chExt cx="0" cy="0"/>
        </a:xfrm>
      </p:grpSpPr>
      <p:sp>
        <p:nvSpPr>
          <p:cNvPr id="311" name="Google Shape;311;g117e9417eb9_0_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2" name="Google Shape;312;g117e9417eb9_0_28:notes"/>
          <p:cNvSpPr txBox="1"/>
          <p:nvPr>
            <p:ph idx="1" type="body"/>
          </p:nvPr>
        </p:nvSpPr>
        <p:spPr>
          <a:xfrm>
            <a:off x="685800" y="4400549"/>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Image taken from https://hpc.rtu.lv/introduction-to-hpc/?lang=en</a:t>
            </a:r>
            <a:endParaRPr/>
          </a:p>
        </p:txBody>
      </p:sp>
      <p:sp>
        <p:nvSpPr>
          <p:cNvPr id="313" name="Google Shape;313;g117e9417eb9_0_2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g117e9417eb9_0_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2" name="Google Shape;322;g117e9417eb9_0_37:notes"/>
          <p:cNvSpPr txBox="1"/>
          <p:nvPr>
            <p:ph idx="1" type="body"/>
          </p:nvPr>
        </p:nvSpPr>
        <p:spPr>
          <a:xfrm>
            <a:off x="685800" y="4400549"/>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3" name="Google Shape;323;g117e9417eb9_0_3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g117e9417eb9_0_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1" name="Google Shape;331;g117e9417eb9_0_45:notes"/>
          <p:cNvSpPr txBox="1"/>
          <p:nvPr>
            <p:ph idx="1" type="body"/>
          </p:nvPr>
        </p:nvSpPr>
        <p:spPr>
          <a:xfrm>
            <a:off x="685800" y="4400549"/>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Image source: https://gigascience.biomedcentral.com/track/pdf/10.1186/s13742-016-0135-4</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Paper introducing Singularity: https://journals.plos.org/plosone/article/file?id=10.1371/journal.pone.0177459&amp;type=printable</a:t>
            </a:r>
            <a:endParaRPr/>
          </a:p>
        </p:txBody>
      </p:sp>
      <p:sp>
        <p:nvSpPr>
          <p:cNvPr id="332" name="Google Shape;332;g117e9417eb9_0_4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 name="Shape 339"/>
        <p:cNvGrpSpPr/>
        <p:nvPr/>
      </p:nvGrpSpPr>
      <p:grpSpPr>
        <a:xfrm>
          <a:off x="0" y="0"/>
          <a:ext cx="0" cy="0"/>
          <a:chOff x="0" y="0"/>
          <a:chExt cx="0" cy="0"/>
        </a:xfrm>
      </p:grpSpPr>
      <p:sp>
        <p:nvSpPr>
          <p:cNvPr id="340" name="Google Shape;340;g117e9417eb9_0_5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1" name="Google Shape;341;g117e9417eb9_0_54:notes"/>
          <p:cNvSpPr txBox="1"/>
          <p:nvPr>
            <p:ph idx="1" type="body"/>
          </p:nvPr>
        </p:nvSpPr>
        <p:spPr>
          <a:xfrm>
            <a:off x="685800" y="4400549"/>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2" name="Google Shape;342;g117e9417eb9_0_5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gf1b540f585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 name="Google Shape;117;gf1b540f585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6" name="Shape 346"/>
        <p:cNvGrpSpPr/>
        <p:nvPr/>
      </p:nvGrpSpPr>
      <p:grpSpPr>
        <a:xfrm>
          <a:off x="0" y="0"/>
          <a:ext cx="0" cy="0"/>
          <a:chOff x="0" y="0"/>
          <a:chExt cx="0" cy="0"/>
        </a:xfrm>
      </p:grpSpPr>
      <p:sp>
        <p:nvSpPr>
          <p:cNvPr id="347" name="Google Shape;347;g119613caf6a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8" name="Google Shape;348;g119613caf6a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g117e9417eb9_0_1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4" name="Google Shape;354;g117e9417eb9_0_1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gf5fc3ef981_1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7" name="Google Shape;377;gf5fc3ef981_1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1" name="Shape 381"/>
        <p:cNvGrpSpPr/>
        <p:nvPr/>
      </p:nvGrpSpPr>
      <p:grpSpPr>
        <a:xfrm>
          <a:off x="0" y="0"/>
          <a:ext cx="0" cy="0"/>
          <a:chOff x="0" y="0"/>
          <a:chExt cx="0" cy="0"/>
        </a:xfrm>
      </p:grpSpPr>
      <p:sp>
        <p:nvSpPr>
          <p:cNvPr id="382" name="Google Shape;382;gf1b540f585_4_1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3" name="Google Shape;383;gf1b540f585_4_1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0" name="Shape 400"/>
        <p:cNvGrpSpPr/>
        <p:nvPr/>
      </p:nvGrpSpPr>
      <p:grpSpPr>
        <a:xfrm>
          <a:off x="0" y="0"/>
          <a:ext cx="0" cy="0"/>
          <a:chOff x="0" y="0"/>
          <a:chExt cx="0" cy="0"/>
        </a:xfrm>
      </p:grpSpPr>
      <p:sp>
        <p:nvSpPr>
          <p:cNvPr id="401" name="Google Shape;401;gf56fc7a349_0_1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2" name="Google Shape;402;gf56fc7a349_0_1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t>Suggested reading:</a:t>
            </a:r>
            <a:endParaRPr sz="1200"/>
          </a:p>
          <a:p>
            <a:pPr indent="0" lvl="0" marL="0" rtl="0" algn="l">
              <a:spcBef>
                <a:spcPts val="0"/>
              </a:spcBef>
              <a:spcAft>
                <a:spcPts val="0"/>
              </a:spcAft>
              <a:buNone/>
            </a:pPr>
            <a:r>
              <a:rPr lang="en" sz="1200"/>
              <a:t>https://help.basespace.illumina.com/articles/descriptive/fastq-files/</a:t>
            </a:r>
            <a:endParaRPr sz="1200"/>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8" name="Shape 408"/>
        <p:cNvGrpSpPr/>
        <p:nvPr/>
      </p:nvGrpSpPr>
      <p:grpSpPr>
        <a:xfrm>
          <a:off x="0" y="0"/>
          <a:ext cx="0" cy="0"/>
          <a:chOff x="0" y="0"/>
          <a:chExt cx="0" cy="0"/>
        </a:xfrm>
      </p:grpSpPr>
      <p:sp>
        <p:nvSpPr>
          <p:cNvPr id="409" name="Google Shape;409;gf56fc7a349_0_2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0" name="Google Shape;410;gf56fc7a349_0_2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https://www.illumina.com/science/technology/next-generation-sequencing/plan-experiments/quality-scores.html</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7" name="Shape 417"/>
        <p:cNvGrpSpPr/>
        <p:nvPr/>
      </p:nvGrpSpPr>
      <p:grpSpPr>
        <a:xfrm>
          <a:off x="0" y="0"/>
          <a:ext cx="0" cy="0"/>
          <a:chOff x="0" y="0"/>
          <a:chExt cx="0" cy="0"/>
        </a:xfrm>
      </p:grpSpPr>
      <p:sp>
        <p:nvSpPr>
          <p:cNvPr id="418" name="Google Shape;418;g1182e846eaa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9" name="Google Shape;419;g1182e846eaa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6" name="Shape 436"/>
        <p:cNvGrpSpPr/>
        <p:nvPr/>
      </p:nvGrpSpPr>
      <p:grpSpPr>
        <a:xfrm>
          <a:off x="0" y="0"/>
          <a:ext cx="0" cy="0"/>
          <a:chOff x="0" y="0"/>
          <a:chExt cx="0" cy="0"/>
        </a:xfrm>
      </p:grpSpPr>
      <p:sp>
        <p:nvSpPr>
          <p:cNvPr id="437" name="Google Shape;437;gf56fc7a349_0_3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8" name="Google Shape;438;gf56fc7a349_0_3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https://www.youtube.com/watch?v=U4QnpciIJhM</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6" name="Shape 446"/>
        <p:cNvGrpSpPr/>
        <p:nvPr/>
      </p:nvGrpSpPr>
      <p:grpSpPr>
        <a:xfrm>
          <a:off x="0" y="0"/>
          <a:ext cx="0" cy="0"/>
          <a:chOff x="0" y="0"/>
          <a:chExt cx="0" cy="0"/>
        </a:xfrm>
      </p:grpSpPr>
      <p:sp>
        <p:nvSpPr>
          <p:cNvPr id="447" name="Google Shape;447;gf1b540f585_4_1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8" name="Google Shape;448;gf1b540f585_4_1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90000"/>
              </a:lnSpc>
              <a:spcBef>
                <a:spcPts val="800"/>
              </a:spcBef>
              <a:spcAft>
                <a:spcPts val="0"/>
              </a:spcAft>
              <a:buClr>
                <a:schemeClr val="dk1"/>
              </a:buClr>
              <a:buSzPts val="1100"/>
              <a:buFont typeface="Arial"/>
              <a:buNone/>
            </a:pPr>
            <a:r>
              <a:rPr lang="en">
                <a:solidFill>
                  <a:srgbClr val="002B42"/>
                </a:solidFill>
              </a:rPr>
              <a:t>File names samplename_S1_L001_R1_001.fastq.gz</a:t>
            </a:r>
            <a:endParaRPr>
              <a:solidFill>
                <a:srgbClr val="002B42"/>
              </a:solidFill>
            </a:endParaRPr>
          </a:p>
          <a:p>
            <a:pPr indent="0" lvl="0" marL="0" rtl="0" algn="l">
              <a:lnSpc>
                <a:spcPct val="90000"/>
              </a:lnSpc>
              <a:spcBef>
                <a:spcPts val="800"/>
              </a:spcBef>
              <a:spcAft>
                <a:spcPts val="0"/>
              </a:spcAft>
              <a:buClr>
                <a:schemeClr val="dk1"/>
              </a:buClr>
              <a:buSzPts val="1100"/>
              <a:buFont typeface="Arial"/>
              <a:buNone/>
            </a:pPr>
            <a:r>
              <a:t/>
            </a:r>
            <a:endParaRPr>
              <a:solidFill>
                <a:srgbClr val="002B42"/>
              </a:solidFill>
            </a:endParaRPr>
          </a:p>
          <a:p>
            <a:pPr indent="0" lvl="0" marL="0" rtl="0" algn="l">
              <a:lnSpc>
                <a:spcPct val="90000"/>
              </a:lnSpc>
              <a:spcBef>
                <a:spcPts val="800"/>
              </a:spcBef>
              <a:spcAft>
                <a:spcPts val="0"/>
              </a:spcAft>
              <a:buClr>
                <a:schemeClr val="dk1"/>
              </a:buClr>
              <a:buSzPts val="1100"/>
              <a:buFont typeface="Arial"/>
              <a:buNone/>
            </a:pPr>
            <a:r>
              <a:rPr lang="en">
                <a:solidFill>
                  <a:srgbClr val="002B42"/>
                </a:solidFill>
              </a:rPr>
              <a:t>samplename—The sample name provided in the sample sheet. If a sample name is not provided, the file name includes the sample ID, which is a required field in the sample sheet and must be unique.</a:t>
            </a:r>
            <a:endParaRPr>
              <a:solidFill>
                <a:srgbClr val="002B42"/>
              </a:solidFill>
            </a:endParaRPr>
          </a:p>
          <a:p>
            <a:pPr indent="0" lvl="0" marL="0" rtl="0" algn="l">
              <a:lnSpc>
                <a:spcPct val="90000"/>
              </a:lnSpc>
              <a:spcBef>
                <a:spcPts val="800"/>
              </a:spcBef>
              <a:spcAft>
                <a:spcPts val="0"/>
              </a:spcAft>
              <a:buClr>
                <a:schemeClr val="dk1"/>
              </a:buClr>
              <a:buSzPts val="1100"/>
              <a:buFont typeface="Arial"/>
              <a:buNone/>
            </a:pPr>
            <a:r>
              <a:rPr lang="en">
                <a:solidFill>
                  <a:srgbClr val="002B42"/>
                </a:solidFill>
              </a:rPr>
              <a:t>S1—The sample number based on the order that samples are listed in the sample sheet starting with 1. In this example, S1 indicates that this sample is the first sample listed in the sample sheet.</a:t>
            </a:r>
            <a:endParaRPr>
              <a:solidFill>
                <a:srgbClr val="002B42"/>
              </a:solidFill>
            </a:endParaRPr>
          </a:p>
          <a:p>
            <a:pPr indent="0" lvl="0" marL="0" rtl="0" algn="l">
              <a:lnSpc>
                <a:spcPct val="90000"/>
              </a:lnSpc>
              <a:spcBef>
                <a:spcPts val="800"/>
              </a:spcBef>
              <a:spcAft>
                <a:spcPts val="0"/>
              </a:spcAft>
              <a:buClr>
                <a:schemeClr val="dk1"/>
              </a:buClr>
              <a:buSzPts val="1100"/>
              <a:buFont typeface="Arial"/>
              <a:buNone/>
            </a:pPr>
            <a:r>
              <a:rPr lang="en">
                <a:solidFill>
                  <a:srgbClr val="002B42"/>
                </a:solidFill>
              </a:rPr>
              <a:t>L001—The lane number.</a:t>
            </a:r>
            <a:endParaRPr>
              <a:solidFill>
                <a:srgbClr val="002B42"/>
              </a:solidFill>
            </a:endParaRPr>
          </a:p>
          <a:p>
            <a:pPr indent="0" lvl="0" marL="0" rtl="0" algn="l">
              <a:lnSpc>
                <a:spcPct val="90000"/>
              </a:lnSpc>
              <a:spcBef>
                <a:spcPts val="800"/>
              </a:spcBef>
              <a:spcAft>
                <a:spcPts val="0"/>
              </a:spcAft>
              <a:buClr>
                <a:schemeClr val="dk1"/>
              </a:buClr>
              <a:buSzPts val="1100"/>
              <a:buFont typeface="Arial"/>
              <a:buNone/>
            </a:pPr>
            <a:r>
              <a:rPr lang="en">
                <a:solidFill>
                  <a:srgbClr val="002B42"/>
                </a:solidFill>
              </a:rPr>
              <a:t>R1—The read. In this example, R1 means Read 1. For a paired-end run, there is at least one file with R2 in the file name for Read 2.</a:t>
            </a:r>
            <a:endParaRPr>
              <a:solidFill>
                <a:srgbClr val="002B42"/>
              </a:solidFill>
            </a:endParaRPr>
          </a:p>
          <a:p>
            <a:pPr indent="0" lvl="0" marL="0" rtl="0" algn="l">
              <a:lnSpc>
                <a:spcPct val="90000"/>
              </a:lnSpc>
              <a:spcBef>
                <a:spcPts val="800"/>
              </a:spcBef>
              <a:spcAft>
                <a:spcPts val="0"/>
              </a:spcAft>
              <a:buClr>
                <a:schemeClr val="dk1"/>
              </a:buClr>
              <a:buSzPts val="1100"/>
              <a:buFont typeface="Arial"/>
              <a:buNone/>
            </a:pPr>
            <a:r>
              <a:rPr lang="en">
                <a:solidFill>
                  <a:srgbClr val="002B42"/>
                </a:solidFill>
              </a:rPr>
              <a:t>001—The last segment is always 001</a:t>
            </a:r>
            <a:endParaRPr>
              <a:solidFill>
                <a:srgbClr val="002B42"/>
              </a:solidFill>
            </a:endParaRPr>
          </a:p>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3" name="Shape 453"/>
        <p:cNvGrpSpPr/>
        <p:nvPr/>
      </p:nvGrpSpPr>
      <p:grpSpPr>
        <a:xfrm>
          <a:off x="0" y="0"/>
          <a:ext cx="0" cy="0"/>
          <a:chOff x="0" y="0"/>
          <a:chExt cx="0" cy="0"/>
        </a:xfrm>
      </p:grpSpPr>
      <p:sp>
        <p:nvSpPr>
          <p:cNvPr id="454" name="Google Shape;454;gf1b540f585_4_1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5" name="Google Shape;455;gf1b540f585_4_1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f5c349cb21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 name="Google Shape;123;gf5c349cb21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9" name="Shape 459"/>
        <p:cNvGrpSpPr/>
        <p:nvPr/>
      </p:nvGrpSpPr>
      <p:grpSpPr>
        <a:xfrm>
          <a:off x="0" y="0"/>
          <a:ext cx="0" cy="0"/>
          <a:chOff x="0" y="0"/>
          <a:chExt cx="0" cy="0"/>
        </a:xfrm>
      </p:grpSpPr>
      <p:sp>
        <p:nvSpPr>
          <p:cNvPr id="460" name="Google Shape;460;gf5fc3ef981_1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1" name="Google Shape;461;gf5fc3ef981_1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5" name="Shape 465"/>
        <p:cNvGrpSpPr/>
        <p:nvPr/>
      </p:nvGrpSpPr>
      <p:grpSpPr>
        <a:xfrm>
          <a:off x="0" y="0"/>
          <a:ext cx="0" cy="0"/>
          <a:chOff x="0" y="0"/>
          <a:chExt cx="0" cy="0"/>
        </a:xfrm>
      </p:grpSpPr>
      <p:sp>
        <p:nvSpPr>
          <p:cNvPr id="466" name="Google Shape;466;g1182e846eaa_0_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7" name="Google Shape;467;g1182e846eaa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9" name="Shape 489"/>
        <p:cNvGrpSpPr/>
        <p:nvPr/>
      </p:nvGrpSpPr>
      <p:grpSpPr>
        <a:xfrm>
          <a:off x="0" y="0"/>
          <a:ext cx="0" cy="0"/>
          <a:chOff x="0" y="0"/>
          <a:chExt cx="0" cy="0"/>
        </a:xfrm>
      </p:grpSpPr>
      <p:sp>
        <p:nvSpPr>
          <p:cNvPr id="490" name="Google Shape;490;gf5c349cb21_1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1" name="Google Shape;491;gf5c349cb21_1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4" name="Shape 494"/>
        <p:cNvGrpSpPr/>
        <p:nvPr/>
      </p:nvGrpSpPr>
      <p:grpSpPr>
        <a:xfrm>
          <a:off x="0" y="0"/>
          <a:ext cx="0" cy="0"/>
          <a:chOff x="0" y="0"/>
          <a:chExt cx="0" cy="0"/>
        </a:xfrm>
      </p:grpSpPr>
      <p:sp>
        <p:nvSpPr>
          <p:cNvPr id="495" name="Google Shape;495;g117e9417eb9_0_5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6" name="Google Shape;496;g117e9417eb9_0_5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9" name="Shape 499"/>
        <p:cNvGrpSpPr/>
        <p:nvPr/>
      </p:nvGrpSpPr>
      <p:grpSpPr>
        <a:xfrm>
          <a:off x="0" y="0"/>
          <a:ext cx="0" cy="0"/>
          <a:chOff x="0" y="0"/>
          <a:chExt cx="0" cy="0"/>
        </a:xfrm>
      </p:grpSpPr>
      <p:sp>
        <p:nvSpPr>
          <p:cNvPr id="500" name="Google Shape;500;g1182e846eaa_0_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1" name="Google Shape;501;g1182e846eaa_0_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2" name="Shape 522"/>
        <p:cNvGrpSpPr/>
        <p:nvPr/>
      </p:nvGrpSpPr>
      <p:grpSpPr>
        <a:xfrm>
          <a:off x="0" y="0"/>
          <a:ext cx="0" cy="0"/>
          <a:chOff x="0" y="0"/>
          <a:chExt cx="0" cy="0"/>
        </a:xfrm>
      </p:grpSpPr>
      <p:sp>
        <p:nvSpPr>
          <p:cNvPr id="523" name="Google Shape;523;gf56fc7a349_0_3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4" name="Google Shape;524;gf56fc7a349_0_3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90000"/>
              </a:lnSpc>
              <a:spcBef>
                <a:spcPts val="1000"/>
              </a:spcBef>
              <a:spcAft>
                <a:spcPts val="0"/>
              </a:spcAft>
              <a:buClr>
                <a:schemeClr val="dk1"/>
              </a:buClr>
              <a:buSzPts val="1100"/>
              <a:buFont typeface="Arial"/>
              <a:buNone/>
            </a:pPr>
            <a:r>
              <a:rPr lang="en" sz="1200">
                <a:solidFill>
                  <a:srgbClr val="002B42"/>
                </a:solidFill>
              </a:rPr>
              <a:t>For more: https://rtsf.natsci.msu.edu/genomics/tech-notes/fastqc-tutorial-and-faq/</a:t>
            </a:r>
            <a:endParaRPr sz="1200"/>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8" name="Shape 528"/>
        <p:cNvGrpSpPr/>
        <p:nvPr/>
      </p:nvGrpSpPr>
      <p:grpSpPr>
        <a:xfrm>
          <a:off x="0" y="0"/>
          <a:ext cx="0" cy="0"/>
          <a:chOff x="0" y="0"/>
          <a:chExt cx="0" cy="0"/>
        </a:xfrm>
      </p:grpSpPr>
      <p:sp>
        <p:nvSpPr>
          <p:cNvPr id="529" name="Google Shape;529;gf5fc3ef981_1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0" name="Google Shape;530;gf5fc3ef981_1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400"/>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4" name="Shape 534"/>
        <p:cNvGrpSpPr/>
        <p:nvPr/>
      </p:nvGrpSpPr>
      <p:grpSpPr>
        <a:xfrm>
          <a:off x="0" y="0"/>
          <a:ext cx="0" cy="0"/>
          <a:chOff x="0" y="0"/>
          <a:chExt cx="0" cy="0"/>
        </a:xfrm>
      </p:grpSpPr>
      <p:sp>
        <p:nvSpPr>
          <p:cNvPr id="535" name="Google Shape;535;gf5fc3ef981_1_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6" name="Google Shape;536;gf5fc3ef981_1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t/>
            </a:r>
            <a:endParaRPr sz="1000">
              <a:solidFill>
                <a:schemeClr val="dk1"/>
              </a:solidFill>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0" name="Shape 540"/>
        <p:cNvGrpSpPr/>
        <p:nvPr/>
      </p:nvGrpSpPr>
      <p:grpSpPr>
        <a:xfrm>
          <a:off x="0" y="0"/>
          <a:ext cx="0" cy="0"/>
          <a:chOff x="0" y="0"/>
          <a:chExt cx="0" cy="0"/>
        </a:xfrm>
      </p:grpSpPr>
      <p:sp>
        <p:nvSpPr>
          <p:cNvPr id="541" name="Google Shape;541;gf55060ad82_0_2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2" name="Google Shape;542;gf55060ad82_0_2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200">
                <a:solidFill>
                  <a:schemeClr val="dk1"/>
                </a:solidFill>
              </a:rPr>
              <a:t>Steps for Galaxy:</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1. Go to </a:t>
            </a:r>
            <a:r>
              <a:rPr lang="en" sz="1200" u="sng">
                <a:solidFill>
                  <a:schemeClr val="hlink"/>
                </a:solidFill>
                <a:hlinkClick r:id="rId2"/>
              </a:rPr>
              <a:t>https://usegalaxy.org/login</a:t>
            </a:r>
            <a:r>
              <a:rPr lang="en" sz="1200">
                <a:solidFill>
                  <a:schemeClr val="dk1"/>
                </a:solidFill>
              </a:rPr>
              <a:t> and login. Please make sure you activate your account before running the analysis. For activation, you should </a:t>
            </a:r>
            <a:r>
              <a:rPr lang="en" sz="1200">
                <a:solidFill>
                  <a:schemeClr val="dk1"/>
                </a:solidFill>
              </a:rPr>
              <a:t>receive</a:t>
            </a:r>
            <a:r>
              <a:rPr lang="en" sz="1200">
                <a:solidFill>
                  <a:schemeClr val="dk1"/>
                </a:solidFill>
              </a:rPr>
              <a:t> an email from Galaxy.</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2. Click on “Upload data” option in the Tools panel on the left. In the window that opens, click on “Choose local files” and upload Bacteria_GATTACA_L001_R1_001.fastq to Galaxy by selecting it from your computer and pressing “Start”.</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3. Search for the FASTQC tool in Galaxy using the Tools panel on the left.</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4. Select FastQC from the options.</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5. Under the “Short read data from your current history”, our uploaded data should be selected automatically.</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6. Click on ”Execute”.</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7. Since Galaxy is a freely available tool, it is used by many researchers around the world. It may take some time for the results to be available.</a:t>
            </a:r>
            <a:endParaRPr sz="1200">
              <a:solidFill>
                <a:schemeClr val="dk1"/>
              </a:solidFill>
            </a:endParaRPr>
          </a:p>
          <a:p>
            <a:pPr indent="0" lvl="0" marL="0" rtl="0" algn="l">
              <a:lnSpc>
                <a:spcPct val="115000"/>
              </a:lnSpc>
              <a:spcBef>
                <a:spcPts val="0"/>
              </a:spcBef>
              <a:spcAft>
                <a:spcPts val="0"/>
              </a:spcAft>
              <a:buNone/>
            </a:pPr>
            <a:r>
              <a:rPr lang="en" sz="1200">
                <a:solidFill>
                  <a:schemeClr val="dk1"/>
                </a:solidFill>
              </a:rPr>
              <a:t>8. When the execution is finished, results will be visible (highlighted in green) in the History panel on the right. You can view them by clicking on the eye icon next to each resulting file name.</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endParaRPr>
          </a:p>
          <a:p>
            <a:pPr indent="0" lvl="0" marL="0" rtl="0" algn="l">
              <a:lnSpc>
                <a:spcPct val="115000"/>
              </a:lnSpc>
              <a:spcBef>
                <a:spcPts val="0"/>
              </a:spcBef>
              <a:spcAft>
                <a:spcPts val="0"/>
              </a:spcAft>
              <a:buNone/>
            </a:pPr>
            <a:r>
              <a:rPr lang="en" sz="1200">
                <a:solidFill>
                  <a:schemeClr val="dk1"/>
                </a:solidFill>
              </a:rPr>
              <a:t>Similar steps of searching for tools in the left panel, viewing the intermediate results by clicking on the eye icon in the right-side History panel, and selecting data files as input in the central panel can be used for subsequent steps.</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endParaRPr>
          </a:p>
          <a:p>
            <a:pPr indent="0" lvl="0" marL="0" rtl="0" algn="l">
              <a:lnSpc>
                <a:spcPct val="115000"/>
              </a:lnSpc>
              <a:spcBef>
                <a:spcPts val="0"/>
              </a:spcBef>
              <a:spcAft>
                <a:spcPts val="0"/>
              </a:spcAft>
              <a:buNone/>
            </a:pPr>
            <a:r>
              <a:rPr lang="en" sz="1200">
                <a:solidFill>
                  <a:schemeClr val="dk1"/>
                </a:solidFill>
              </a:rPr>
              <a:t>Suggested reading:</a:t>
            </a:r>
            <a:endParaRPr sz="1200">
              <a:solidFill>
                <a:schemeClr val="dk1"/>
              </a:solidFill>
            </a:endParaRPr>
          </a:p>
          <a:p>
            <a:pPr indent="0" lvl="0" marL="0" rtl="0" algn="l">
              <a:spcBef>
                <a:spcPts val="0"/>
              </a:spcBef>
              <a:spcAft>
                <a:spcPts val="0"/>
              </a:spcAft>
              <a:buNone/>
            </a:pPr>
            <a:r>
              <a:rPr lang="en" sz="1200" u="sng">
                <a:solidFill>
                  <a:schemeClr val="hlink"/>
                </a:solidFill>
                <a:hlinkClick r:id="rId3"/>
              </a:rPr>
              <a:t>https://training.galaxyproject.org/training-material/topics/transcriptomics/tutorials/ref-based/tutorial.html</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lang="en" sz="1200"/>
              <a:t>For Wynton, the script is available in the workshop materials:</a:t>
            </a:r>
            <a:endParaRPr sz="1200"/>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#Tutorial to login to wynton: https://wynton.ucsf.edu/hpc/get-started/access-cluster.html</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#Tutorial for wynton development nodes:</a:t>
            </a:r>
            <a:r>
              <a:rPr lang="en" sz="1200">
                <a:solidFill>
                  <a:schemeClr val="dk1"/>
                </a:solidFill>
                <a:uFill>
                  <a:noFill/>
                </a:uFill>
                <a:hlinkClick r:id="rId4">
                  <a:extLst>
                    <a:ext uri="{A12FA001-AC4F-418D-AE19-62706E023703}">
                      <ahyp:hlinkClr val="tx"/>
                    </a:ext>
                  </a:extLst>
                </a:hlinkClick>
              </a:rPr>
              <a:t> </a:t>
            </a:r>
            <a:r>
              <a:rPr lang="en" sz="1200" u="sng">
                <a:solidFill>
                  <a:schemeClr val="hlink"/>
                </a:solidFill>
                <a:hlinkClick r:id="rId5"/>
              </a:rPr>
              <a:t>https://wynton.ucsf.edu/hpc/get-started/development-prototyping.html</a:t>
            </a:r>
            <a:endParaRPr sz="1200" u="sng">
              <a:solidFill>
                <a:schemeClr val="hlink"/>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#file transfer tutorial: :</a:t>
            </a:r>
            <a:r>
              <a:rPr lang="en" sz="1200">
                <a:solidFill>
                  <a:schemeClr val="dk1"/>
                </a:solidFill>
                <a:uFill>
                  <a:noFill/>
                </a:uFill>
                <a:hlinkClick r:id="rId6">
                  <a:extLst>
                    <a:ext uri="{A12FA001-AC4F-418D-AE19-62706E023703}">
                      <ahyp:hlinkClr val="tx"/>
                    </a:ext>
                  </a:extLst>
                </a:hlinkClick>
              </a:rPr>
              <a:t> </a:t>
            </a:r>
            <a:r>
              <a:rPr lang="en" sz="1200" u="sng">
                <a:solidFill>
                  <a:schemeClr val="hlink"/>
                </a:solidFill>
                <a:hlinkClick r:id="rId7"/>
              </a:rPr>
              <a:t>https://wynton.ucsf.edu/hpc/transfers/files-and-directories.html</a:t>
            </a:r>
            <a:endParaRPr sz="1200" u="sng">
              <a:solidFill>
                <a:schemeClr val="hlink"/>
              </a:solidFill>
            </a:endParaRPr>
          </a:p>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6" name="Shape 546"/>
        <p:cNvGrpSpPr/>
        <p:nvPr/>
      </p:nvGrpSpPr>
      <p:grpSpPr>
        <a:xfrm>
          <a:off x="0" y="0"/>
          <a:ext cx="0" cy="0"/>
          <a:chOff x="0" y="0"/>
          <a:chExt cx="0" cy="0"/>
        </a:xfrm>
      </p:grpSpPr>
      <p:sp>
        <p:nvSpPr>
          <p:cNvPr id="547" name="Google Shape;547;gf8afddc868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8" name="Google Shape;548;gf8afddc868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400"/>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f55060ad82_0_2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1" name="Google Shape;131;gf55060ad82_0_2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200"/>
              <a:buFont typeface="Arial"/>
              <a:buNone/>
            </a:pPr>
            <a:r>
              <a:rPr lang="en" sz="1200">
                <a:solidFill>
                  <a:schemeClr val="dk1"/>
                </a:solidFill>
              </a:rPr>
              <a:t>This slide deck gives an overview of the tools and tech underlying RNA-seq. </a:t>
            </a:r>
            <a:endParaRPr sz="1200">
              <a:solidFill>
                <a:schemeClr val="dk1"/>
              </a:solidFill>
            </a:endParaRPr>
          </a:p>
          <a:p>
            <a:pPr indent="0" lvl="0" marL="0" rtl="0" algn="l">
              <a:spcBef>
                <a:spcPts val="0"/>
              </a:spcBef>
              <a:spcAft>
                <a:spcPts val="0"/>
              </a:spcAft>
              <a:buClr>
                <a:schemeClr val="dk1"/>
              </a:buClr>
              <a:buSzPts val="1200"/>
              <a:buFont typeface="Arial"/>
              <a:buNone/>
            </a:pPr>
            <a:r>
              <a:t/>
            </a:r>
            <a:endParaRPr b="1" sz="1200">
              <a:solidFill>
                <a:schemeClr val="dk1"/>
              </a:solidFill>
            </a:endParaRPr>
          </a:p>
          <a:p>
            <a:pPr indent="0" lvl="0" marL="0" rtl="0" algn="l">
              <a:spcBef>
                <a:spcPts val="0"/>
              </a:spcBef>
              <a:spcAft>
                <a:spcPts val="0"/>
              </a:spcAft>
              <a:buClr>
                <a:schemeClr val="dk1"/>
              </a:buClr>
              <a:buSzPts val="1200"/>
              <a:buFont typeface="Arial"/>
              <a:buNone/>
            </a:pPr>
            <a:r>
              <a:rPr b="1" lang="en" sz="1200">
                <a:solidFill>
                  <a:schemeClr val="dk1"/>
                </a:solidFill>
              </a:rPr>
              <a:t>Galaxy</a:t>
            </a:r>
            <a:r>
              <a:rPr lang="en" sz="1200">
                <a:solidFill>
                  <a:schemeClr val="dk1"/>
                </a:solidFill>
              </a:rPr>
              <a:t> is an open source, web-based platform for data intensive biomedical research. There are helpful tutorials to get started with Galaxy on </a:t>
            </a:r>
            <a:r>
              <a:rPr lang="en" sz="1200" u="sng">
                <a:solidFill>
                  <a:schemeClr val="hlink"/>
                </a:solidFill>
                <a:hlinkClick r:id="rId2"/>
              </a:rPr>
              <a:t>https://training.galaxyproject.org/training-material/</a:t>
            </a:r>
            <a:r>
              <a:rPr lang="en" sz="1200">
                <a:solidFill>
                  <a:schemeClr val="dk1"/>
                </a:solidFill>
              </a:rPr>
              <a:t>  .</a:t>
            </a:r>
            <a:endParaRPr sz="1200">
              <a:solidFill>
                <a:schemeClr val="dk1"/>
              </a:solidFill>
            </a:endParaRPr>
          </a:p>
          <a:p>
            <a:pPr indent="0" lvl="0" marL="0" rtl="0" algn="l">
              <a:spcBef>
                <a:spcPts val="0"/>
              </a:spcBef>
              <a:spcAft>
                <a:spcPts val="0"/>
              </a:spcAft>
              <a:buClr>
                <a:schemeClr val="dk1"/>
              </a:buClr>
              <a:buFont typeface="Arial"/>
              <a:buNone/>
            </a:pPr>
            <a:r>
              <a:t/>
            </a:r>
            <a:endParaRPr sz="1200">
              <a:solidFill>
                <a:schemeClr val="dk1"/>
              </a:solidFill>
            </a:endParaRPr>
          </a:p>
          <a:p>
            <a:pPr indent="0" lvl="0" marL="0" rtl="0" algn="l">
              <a:spcBef>
                <a:spcPts val="0"/>
              </a:spcBef>
              <a:spcAft>
                <a:spcPts val="0"/>
              </a:spcAft>
              <a:buClr>
                <a:schemeClr val="dk1"/>
              </a:buClr>
              <a:buFont typeface="Arial"/>
              <a:buNone/>
            </a:pPr>
            <a:r>
              <a:rPr b="1" lang="en" sz="1200">
                <a:solidFill>
                  <a:schemeClr val="dk1"/>
                </a:solidFill>
              </a:rPr>
              <a:t>What is an HPC? </a:t>
            </a:r>
            <a:r>
              <a:rPr lang="en" sz="1200">
                <a:solidFill>
                  <a:schemeClr val="dk1"/>
                </a:solidFill>
              </a:rPr>
              <a:t>https://insidehpc.com/hpc-basic-training/what-is-hpc/</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2" name="Shape 552"/>
        <p:cNvGrpSpPr/>
        <p:nvPr/>
      </p:nvGrpSpPr>
      <p:grpSpPr>
        <a:xfrm>
          <a:off x="0" y="0"/>
          <a:ext cx="0" cy="0"/>
          <a:chOff x="0" y="0"/>
          <a:chExt cx="0" cy="0"/>
        </a:xfrm>
      </p:grpSpPr>
      <p:sp>
        <p:nvSpPr>
          <p:cNvPr id="553" name="Google Shape;553;g1182e846eaa_0_2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4" name="Google Shape;554;g1182e846eaa_0_2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8" name="Shape 558"/>
        <p:cNvGrpSpPr/>
        <p:nvPr/>
      </p:nvGrpSpPr>
      <p:grpSpPr>
        <a:xfrm>
          <a:off x="0" y="0"/>
          <a:ext cx="0" cy="0"/>
          <a:chOff x="0" y="0"/>
          <a:chExt cx="0" cy="0"/>
        </a:xfrm>
      </p:grpSpPr>
      <p:sp>
        <p:nvSpPr>
          <p:cNvPr id="559" name="Google Shape;559;gf56fc7a349_0_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0" name="Google Shape;560;gf56fc7a349_0_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7" name="Shape 577"/>
        <p:cNvGrpSpPr/>
        <p:nvPr/>
      </p:nvGrpSpPr>
      <p:grpSpPr>
        <a:xfrm>
          <a:off x="0" y="0"/>
          <a:ext cx="0" cy="0"/>
          <a:chOff x="0" y="0"/>
          <a:chExt cx="0" cy="0"/>
        </a:xfrm>
      </p:grpSpPr>
      <p:sp>
        <p:nvSpPr>
          <p:cNvPr id="578" name="Google Shape;578;g11995ea87be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9" name="Google Shape;579;g11995ea87be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5" name="Shape 585"/>
        <p:cNvGrpSpPr/>
        <p:nvPr/>
      </p:nvGrpSpPr>
      <p:grpSpPr>
        <a:xfrm>
          <a:off x="0" y="0"/>
          <a:ext cx="0" cy="0"/>
          <a:chOff x="0" y="0"/>
          <a:chExt cx="0" cy="0"/>
        </a:xfrm>
      </p:grpSpPr>
      <p:sp>
        <p:nvSpPr>
          <p:cNvPr id="586" name="Google Shape;586;g1182e846eaa_0_19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87" name="Google Shape;587;g1182e846eaa_0_19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171450" lvl="0" marL="171450" marR="0" rtl="0" algn="l">
              <a:lnSpc>
                <a:spcPct val="100000"/>
              </a:lnSpc>
              <a:spcBef>
                <a:spcPts val="0"/>
              </a:spcBef>
              <a:spcAft>
                <a:spcPts val="0"/>
              </a:spcAft>
              <a:buClr>
                <a:schemeClr val="dk1"/>
              </a:buClr>
              <a:buSzPts val="1200"/>
              <a:buFont typeface="Arial"/>
              <a:buNone/>
            </a:pPr>
            <a:r>
              <a:t/>
            </a:r>
            <a:endParaRPr/>
          </a:p>
        </p:txBody>
      </p:sp>
      <p:sp>
        <p:nvSpPr>
          <p:cNvPr id="588" name="Google Shape;588;g1182e846eaa_0_19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2" name="Shape 592"/>
        <p:cNvGrpSpPr/>
        <p:nvPr/>
      </p:nvGrpSpPr>
      <p:grpSpPr>
        <a:xfrm>
          <a:off x="0" y="0"/>
          <a:ext cx="0" cy="0"/>
          <a:chOff x="0" y="0"/>
          <a:chExt cx="0" cy="0"/>
        </a:xfrm>
      </p:grpSpPr>
      <p:sp>
        <p:nvSpPr>
          <p:cNvPr id="593" name="Google Shape;593;gf56fc7a349_0_1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4" name="Google Shape;594;gf56fc7a349_0_1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7" name="Shape 597"/>
        <p:cNvGrpSpPr/>
        <p:nvPr/>
      </p:nvGrpSpPr>
      <p:grpSpPr>
        <a:xfrm>
          <a:off x="0" y="0"/>
          <a:ext cx="0" cy="0"/>
          <a:chOff x="0" y="0"/>
          <a:chExt cx="0" cy="0"/>
        </a:xfrm>
      </p:grpSpPr>
      <p:sp>
        <p:nvSpPr>
          <p:cNvPr id="598" name="Google Shape;598;g1182e846eaa_0_1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9" name="Google Shape;599;g1182e846eaa_0_1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3" name="Shape 603"/>
        <p:cNvGrpSpPr/>
        <p:nvPr/>
      </p:nvGrpSpPr>
      <p:grpSpPr>
        <a:xfrm>
          <a:off x="0" y="0"/>
          <a:ext cx="0" cy="0"/>
          <a:chOff x="0" y="0"/>
          <a:chExt cx="0" cy="0"/>
        </a:xfrm>
      </p:grpSpPr>
      <p:sp>
        <p:nvSpPr>
          <p:cNvPr id="604" name="Google Shape;604;gf354a93d40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5" name="Google Shape;605;gf354a93d40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2" name="Shape 612"/>
        <p:cNvGrpSpPr/>
        <p:nvPr/>
      </p:nvGrpSpPr>
      <p:grpSpPr>
        <a:xfrm>
          <a:off x="0" y="0"/>
          <a:ext cx="0" cy="0"/>
          <a:chOff x="0" y="0"/>
          <a:chExt cx="0" cy="0"/>
        </a:xfrm>
      </p:grpSpPr>
      <p:sp>
        <p:nvSpPr>
          <p:cNvPr id="613" name="Google Shape;613;g119613caf6a_1_55:notes"/>
          <p:cNvSpPr txBox="1"/>
          <p:nvPr>
            <p:ph idx="1" type="body"/>
          </p:nvPr>
        </p:nvSpPr>
        <p:spPr>
          <a:xfrm>
            <a:off x="685800" y="4400549"/>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14" name="Google Shape;614;g119613caf6a_1_5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3" name="Shape 623"/>
        <p:cNvGrpSpPr/>
        <p:nvPr/>
      </p:nvGrpSpPr>
      <p:grpSpPr>
        <a:xfrm>
          <a:off x="0" y="0"/>
          <a:ext cx="0" cy="0"/>
          <a:chOff x="0" y="0"/>
          <a:chExt cx="0" cy="0"/>
        </a:xfrm>
      </p:grpSpPr>
      <p:sp>
        <p:nvSpPr>
          <p:cNvPr id="624" name="Google Shape;624;g119613caf6a_1_66:notes"/>
          <p:cNvSpPr txBox="1"/>
          <p:nvPr>
            <p:ph idx="1" type="body"/>
          </p:nvPr>
        </p:nvSpPr>
        <p:spPr>
          <a:xfrm>
            <a:off x="685800" y="4400549"/>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25" name="Google Shape;625;g119613caf6a_1_6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0" name="Shape 630"/>
        <p:cNvGrpSpPr/>
        <p:nvPr/>
      </p:nvGrpSpPr>
      <p:grpSpPr>
        <a:xfrm>
          <a:off x="0" y="0"/>
          <a:ext cx="0" cy="0"/>
          <a:chOff x="0" y="0"/>
          <a:chExt cx="0" cy="0"/>
        </a:xfrm>
      </p:grpSpPr>
      <p:sp>
        <p:nvSpPr>
          <p:cNvPr id="631" name="Google Shape;631;g1198927cef0_0_10:notes"/>
          <p:cNvSpPr txBox="1"/>
          <p:nvPr>
            <p:ph idx="1" type="body"/>
          </p:nvPr>
        </p:nvSpPr>
        <p:spPr>
          <a:xfrm>
            <a:off x="685800" y="4400549"/>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32" name="Google Shape;632;g1198927cef0_0_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g117e9417eb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7" name="Google Shape;137;g117e9417eb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8" name="Shape 638"/>
        <p:cNvGrpSpPr/>
        <p:nvPr/>
      </p:nvGrpSpPr>
      <p:grpSpPr>
        <a:xfrm>
          <a:off x="0" y="0"/>
          <a:ext cx="0" cy="0"/>
          <a:chOff x="0" y="0"/>
          <a:chExt cx="0" cy="0"/>
        </a:xfrm>
      </p:grpSpPr>
      <p:sp>
        <p:nvSpPr>
          <p:cNvPr id="639" name="Google Shape;639;g119613caf6a_1_73:notes"/>
          <p:cNvSpPr txBox="1"/>
          <p:nvPr>
            <p:ph idx="1" type="body"/>
          </p:nvPr>
        </p:nvSpPr>
        <p:spPr>
          <a:xfrm>
            <a:off x="685800" y="4400549"/>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200">
                <a:solidFill>
                  <a:schemeClr val="dk1"/>
                </a:solidFill>
              </a:rPr>
              <a:t>Command line cheat sheet</a:t>
            </a:r>
            <a:endParaRPr sz="1200">
              <a:solidFill>
                <a:schemeClr val="dk1"/>
              </a:solidFill>
            </a:endParaRPr>
          </a:p>
          <a:p>
            <a:pPr indent="0" lvl="0" marL="0" rtl="0" algn="l">
              <a:spcBef>
                <a:spcPts val="0"/>
              </a:spcBef>
              <a:spcAft>
                <a:spcPts val="0"/>
              </a:spcAft>
              <a:buNone/>
            </a:pPr>
            <a:r>
              <a:rPr lang="en" sz="1200">
                <a:solidFill>
                  <a:schemeClr val="dk1"/>
                </a:solidFill>
              </a:rPr>
              <a:t>https://www.git-tower.com/blog/command-line-cheat-sheet/</a:t>
            </a:r>
            <a:endParaRPr/>
          </a:p>
        </p:txBody>
      </p:sp>
      <p:sp>
        <p:nvSpPr>
          <p:cNvPr id="640" name="Google Shape;640;g119613caf6a_1_7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5" name="Shape 645"/>
        <p:cNvGrpSpPr/>
        <p:nvPr/>
      </p:nvGrpSpPr>
      <p:grpSpPr>
        <a:xfrm>
          <a:off x="0" y="0"/>
          <a:ext cx="0" cy="0"/>
          <a:chOff x="0" y="0"/>
          <a:chExt cx="0" cy="0"/>
        </a:xfrm>
      </p:grpSpPr>
      <p:sp>
        <p:nvSpPr>
          <p:cNvPr id="646" name="Google Shape;646;g119613caf6a_1_80:notes"/>
          <p:cNvSpPr txBox="1"/>
          <p:nvPr>
            <p:ph idx="1" type="body"/>
          </p:nvPr>
        </p:nvSpPr>
        <p:spPr>
          <a:xfrm>
            <a:off x="685800" y="4400549"/>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47" name="Google Shape;647;g119613caf6a_1_8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2" name="Shape 652"/>
        <p:cNvGrpSpPr/>
        <p:nvPr/>
      </p:nvGrpSpPr>
      <p:grpSpPr>
        <a:xfrm>
          <a:off x="0" y="0"/>
          <a:ext cx="0" cy="0"/>
          <a:chOff x="0" y="0"/>
          <a:chExt cx="0" cy="0"/>
        </a:xfrm>
      </p:grpSpPr>
      <p:sp>
        <p:nvSpPr>
          <p:cNvPr id="653" name="Google Shape;653;gf5fc3ef981_1_1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4" name="Google Shape;654;gf5fc3ef981_1_1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8" name="Shape 658"/>
        <p:cNvGrpSpPr/>
        <p:nvPr/>
      </p:nvGrpSpPr>
      <p:grpSpPr>
        <a:xfrm>
          <a:off x="0" y="0"/>
          <a:ext cx="0" cy="0"/>
          <a:chOff x="0" y="0"/>
          <a:chExt cx="0" cy="0"/>
        </a:xfrm>
      </p:grpSpPr>
      <p:sp>
        <p:nvSpPr>
          <p:cNvPr id="659" name="Google Shape;659;gf5fc3ef981_1_1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0" name="Google Shape;660;gf5fc3ef981_1_1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5" name="Shape 665"/>
        <p:cNvGrpSpPr/>
        <p:nvPr/>
      </p:nvGrpSpPr>
      <p:grpSpPr>
        <a:xfrm>
          <a:off x="0" y="0"/>
          <a:ext cx="0" cy="0"/>
          <a:chOff x="0" y="0"/>
          <a:chExt cx="0" cy="0"/>
        </a:xfrm>
      </p:grpSpPr>
      <p:sp>
        <p:nvSpPr>
          <p:cNvPr id="666" name="Google Shape;666;g1182e846eaa_0_1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7" name="Google Shape;667;g1182e846eaa_0_1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0" name="Shape 690"/>
        <p:cNvGrpSpPr/>
        <p:nvPr/>
      </p:nvGrpSpPr>
      <p:grpSpPr>
        <a:xfrm>
          <a:off x="0" y="0"/>
          <a:ext cx="0" cy="0"/>
          <a:chOff x="0" y="0"/>
          <a:chExt cx="0" cy="0"/>
        </a:xfrm>
      </p:grpSpPr>
      <p:sp>
        <p:nvSpPr>
          <p:cNvPr id="691" name="Google Shape;691;gf003bd6f09_1_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2" name="Google Shape;692;gf003bd6f09_1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https://www.ecseq.com/support/ngs/trimming-adapter-sequences-is-it-necessary</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8" name="Shape 698"/>
        <p:cNvGrpSpPr/>
        <p:nvPr/>
      </p:nvGrpSpPr>
      <p:grpSpPr>
        <a:xfrm>
          <a:off x="0" y="0"/>
          <a:ext cx="0" cy="0"/>
          <a:chOff x="0" y="0"/>
          <a:chExt cx="0" cy="0"/>
        </a:xfrm>
      </p:grpSpPr>
      <p:sp>
        <p:nvSpPr>
          <p:cNvPr id="699" name="Google Shape;699;gf5fc3ef981_1_1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0" name="Google Shape;700;gf5fc3ef981_1_1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t/>
            </a:r>
            <a:endParaRPr sz="1200">
              <a:solidFill>
                <a:schemeClr val="dk1"/>
              </a:solidFill>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8" name="Shape 728"/>
        <p:cNvGrpSpPr/>
        <p:nvPr/>
      </p:nvGrpSpPr>
      <p:grpSpPr>
        <a:xfrm>
          <a:off x="0" y="0"/>
          <a:ext cx="0" cy="0"/>
          <a:chOff x="0" y="0"/>
          <a:chExt cx="0" cy="0"/>
        </a:xfrm>
      </p:grpSpPr>
      <p:sp>
        <p:nvSpPr>
          <p:cNvPr id="729" name="Google Shape;729;g117e9417eb9_0_3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0" name="Google Shape;730;g117e9417eb9_0_3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4" name="Shape 734"/>
        <p:cNvGrpSpPr/>
        <p:nvPr/>
      </p:nvGrpSpPr>
      <p:grpSpPr>
        <a:xfrm>
          <a:off x="0" y="0"/>
          <a:ext cx="0" cy="0"/>
          <a:chOff x="0" y="0"/>
          <a:chExt cx="0" cy="0"/>
        </a:xfrm>
      </p:grpSpPr>
      <p:sp>
        <p:nvSpPr>
          <p:cNvPr id="735" name="Google Shape;735;g117e9417eb9_0_4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6" name="Google Shape;736;g117e9417eb9_0_4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200">
                <a:solidFill>
                  <a:schemeClr val="dk1"/>
                </a:solidFill>
              </a:rPr>
              <a:t>Steps on Galaxy:</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1. 3’ prime adapter sequences are available in Adapter_Sequence.fasta. Upload it to Galaxy using the upload data button, which should be visible in the Tools panel at the top. </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2. Search for cutadapt in the Tools panel on the left.</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3. Under the “FASTQ/A file”, select the previously uploaded raw sequence file Bacteria_GATTACA_L001_R1_001.fastq.</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4. Under the “Read 1 Options”, click on the button “+ Insert 3' (End) Adapters”. Under source, select “File from history” and under “Choose file containing 3' adapters” select the Adapter_Sequence.fasta.</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5. </a:t>
            </a:r>
            <a:r>
              <a:rPr lang="en" sz="1200">
                <a:solidFill>
                  <a:schemeClr val="dk1"/>
                </a:solidFill>
                <a:highlight>
                  <a:schemeClr val="lt1"/>
                </a:highlight>
              </a:rPr>
              <a:t>In </a:t>
            </a:r>
            <a:r>
              <a:rPr i="1" lang="en" sz="1200">
                <a:solidFill>
                  <a:schemeClr val="dk1"/>
                </a:solidFill>
                <a:highlight>
                  <a:schemeClr val="lt1"/>
                </a:highlight>
              </a:rPr>
              <a:t>“Filter Options”, </a:t>
            </a:r>
            <a:r>
              <a:rPr lang="en" sz="1200">
                <a:solidFill>
                  <a:schemeClr val="dk1"/>
                </a:solidFill>
                <a:highlight>
                  <a:schemeClr val="lt1"/>
                </a:highlight>
              </a:rPr>
              <a:t>for</a:t>
            </a:r>
            <a:r>
              <a:rPr i="1" lang="en" sz="1200">
                <a:solidFill>
                  <a:schemeClr val="dk1"/>
                </a:solidFill>
                <a:highlight>
                  <a:schemeClr val="lt1"/>
                </a:highlight>
              </a:rPr>
              <a:t> “Minimum length”</a:t>
            </a:r>
            <a:r>
              <a:rPr lang="en" sz="1200">
                <a:solidFill>
                  <a:schemeClr val="dk1"/>
                </a:solidFill>
                <a:highlight>
                  <a:schemeClr val="lt1"/>
                </a:highlight>
              </a:rPr>
              <a:t>, enter 20.</a:t>
            </a:r>
            <a:endParaRPr sz="1200">
              <a:solidFill>
                <a:schemeClr val="dk1"/>
              </a:solidFill>
              <a:highlight>
                <a:schemeClr val="lt1"/>
              </a:highlight>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highlight>
                  <a:schemeClr val="lt1"/>
                </a:highlight>
              </a:rPr>
              <a:t>6. In </a:t>
            </a:r>
            <a:r>
              <a:rPr i="1" lang="en" sz="1200">
                <a:solidFill>
                  <a:schemeClr val="dk1"/>
                </a:solidFill>
                <a:highlight>
                  <a:schemeClr val="lt1"/>
                </a:highlight>
              </a:rPr>
              <a:t>“Read Modification Options”,</a:t>
            </a:r>
            <a:r>
              <a:rPr lang="en" sz="1200">
                <a:solidFill>
                  <a:schemeClr val="dk1"/>
                </a:solidFill>
                <a:highlight>
                  <a:schemeClr val="lt1"/>
                </a:highlight>
              </a:rPr>
              <a:t> for </a:t>
            </a:r>
            <a:r>
              <a:rPr i="1" lang="en" sz="1200">
                <a:solidFill>
                  <a:schemeClr val="dk1"/>
                </a:solidFill>
                <a:highlight>
                  <a:schemeClr val="lt1"/>
                </a:highlight>
              </a:rPr>
              <a:t>“Quality cutoff”</a:t>
            </a:r>
            <a:r>
              <a:rPr lang="en" sz="1200">
                <a:solidFill>
                  <a:schemeClr val="dk1"/>
                </a:solidFill>
                <a:highlight>
                  <a:schemeClr val="lt1"/>
                </a:highlight>
              </a:rPr>
              <a:t>, enter 20.</a:t>
            </a:r>
            <a:endParaRPr sz="1200">
              <a:solidFill>
                <a:schemeClr val="dk1"/>
              </a:solidFill>
              <a:highlight>
                <a:schemeClr val="lt1"/>
              </a:highlight>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highlight>
                  <a:schemeClr val="lt1"/>
                </a:highlight>
              </a:rPr>
              <a:t>7. In </a:t>
            </a:r>
            <a:r>
              <a:rPr i="1" lang="en" sz="1200">
                <a:solidFill>
                  <a:schemeClr val="dk1"/>
                </a:solidFill>
                <a:highlight>
                  <a:schemeClr val="lt1"/>
                </a:highlight>
              </a:rPr>
              <a:t>“Output Options”, check “Yes” for “Report”</a:t>
            </a:r>
            <a:r>
              <a:rPr lang="en" sz="1200">
                <a:solidFill>
                  <a:schemeClr val="dk1"/>
                </a:solidFill>
              </a:rPr>
              <a:t>  </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8. Click Execute.</a:t>
            </a:r>
            <a:endParaRPr sz="1200">
              <a:solidFill>
                <a:schemeClr val="dk1"/>
              </a:solidFill>
            </a:endParaRPr>
          </a:p>
          <a:p>
            <a:pPr indent="0" lvl="0" marL="0" rtl="0" algn="l">
              <a:spcBef>
                <a:spcPts val="0"/>
              </a:spcBef>
              <a:spcAft>
                <a:spcPts val="0"/>
              </a:spcAft>
              <a:buNone/>
            </a:pPr>
            <a:r>
              <a:t/>
            </a:r>
            <a:endParaRPr sz="1200">
              <a:solidFill>
                <a:schemeClr val="dk1"/>
              </a:solidFill>
            </a:endParaRPr>
          </a:p>
          <a:p>
            <a:pPr indent="0" lvl="0" marL="0" rtl="0" algn="l">
              <a:spcBef>
                <a:spcPts val="0"/>
              </a:spcBef>
              <a:spcAft>
                <a:spcPts val="0"/>
              </a:spcAft>
              <a:buNone/>
            </a:pPr>
            <a:r>
              <a:t/>
            </a:r>
            <a:endParaRPr sz="1200">
              <a:solidFill>
                <a:schemeClr val="dk1"/>
              </a:solidFill>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0" name="Shape 740"/>
        <p:cNvGrpSpPr/>
        <p:nvPr/>
      </p:nvGrpSpPr>
      <p:grpSpPr>
        <a:xfrm>
          <a:off x="0" y="0"/>
          <a:ext cx="0" cy="0"/>
          <a:chOff x="0" y="0"/>
          <a:chExt cx="0" cy="0"/>
        </a:xfrm>
      </p:grpSpPr>
      <p:sp>
        <p:nvSpPr>
          <p:cNvPr id="741" name="Google Shape;741;g1182e846eaa_0_1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2" name="Google Shape;742;g1182e846eaa_0_1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f003bd6f09_1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f003bd6f09_1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7" name="Shape 767"/>
        <p:cNvGrpSpPr/>
        <p:nvPr/>
      </p:nvGrpSpPr>
      <p:grpSpPr>
        <a:xfrm>
          <a:off x="0" y="0"/>
          <a:ext cx="0" cy="0"/>
          <a:chOff x="0" y="0"/>
          <a:chExt cx="0" cy="0"/>
        </a:xfrm>
      </p:grpSpPr>
      <p:sp>
        <p:nvSpPr>
          <p:cNvPr id="768" name="Google Shape;768;gf5fc3ef981_1_2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9" name="Google Shape;769;gf5fc3ef981_1_2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4" name="Shape 774"/>
        <p:cNvGrpSpPr/>
        <p:nvPr/>
      </p:nvGrpSpPr>
      <p:grpSpPr>
        <a:xfrm>
          <a:off x="0" y="0"/>
          <a:ext cx="0" cy="0"/>
          <a:chOff x="0" y="0"/>
          <a:chExt cx="0" cy="0"/>
        </a:xfrm>
      </p:grpSpPr>
      <p:sp>
        <p:nvSpPr>
          <p:cNvPr id="775" name="Google Shape;775;gf56fc7a349_0_1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6" name="Google Shape;776;gf56fc7a349_0_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rPr>
              <a:t>Suggested reading:</a:t>
            </a:r>
            <a:endParaRPr b="1"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https://www.ncbi.nlm.nih.gov/pmc/articles/PMC3322381/pdf/nihms-366740.pdf</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https://academic.oup.com/bioinformatics/article/29/1/15/272537</a:t>
            </a:r>
            <a:endParaRPr sz="1200">
              <a:solidFill>
                <a:schemeClr val="dk1"/>
              </a:solidFill>
            </a:endParaRPr>
          </a:p>
          <a:p>
            <a:pPr indent="0" lvl="0" marL="0" rtl="0" algn="l">
              <a:lnSpc>
                <a:spcPct val="115000"/>
              </a:lnSpc>
              <a:spcBef>
                <a:spcPts val="0"/>
              </a:spcBef>
              <a:spcAft>
                <a:spcPts val="0"/>
              </a:spcAft>
              <a:buNone/>
            </a:pPr>
            <a:r>
              <a:t/>
            </a:r>
            <a:endParaRPr b="1"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 sz="1200">
                <a:solidFill>
                  <a:schemeClr val="dk1"/>
                </a:solidFill>
              </a:rPr>
              <a:t>Video lectures on how these mapping tools work:</a:t>
            </a:r>
            <a:endParaRPr b="1"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https://www.youtube.com/watch?v=hpb-mH-yjLc&amp;list=PL2mpR0RYFQsBiCWVJSvVAO3OJ2t7DzoHA</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f8afddc868_0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f8afddc868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8" name="Shape 788"/>
        <p:cNvGrpSpPr/>
        <p:nvPr/>
      </p:nvGrpSpPr>
      <p:grpSpPr>
        <a:xfrm>
          <a:off x="0" y="0"/>
          <a:ext cx="0" cy="0"/>
          <a:chOff x="0" y="0"/>
          <a:chExt cx="0" cy="0"/>
        </a:xfrm>
      </p:grpSpPr>
      <p:sp>
        <p:nvSpPr>
          <p:cNvPr id="789" name="Google Shape;789;gf8afddc868_0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0" name="Google Shape;790;gf8afddc868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u="sng">
                <a:solidFill>
                  <a:schemeClr val="hlink"/>
                </a:solidFill>
                <a:hlinkClick r:id="rId2"/>
              </a:rPr>
              <a:t>https://www.ncbi.nlm.nih.gov/pmc/articles/PMC3530905/</a:t>
            </a:r>
            <a:endParaRPr/>
          </a:p>
          <a:p>
            <a:pPr indent="0" lvl="0" marL="0" rtl="0" algn="l">
              <a:spcBef>
                <a:spcPts val="0"/>
              </a:spcBef>
              <a:spcAft>
                <a:spcPts val="0"/>
              </a:spcAft>
              <a:buNone/>
            </a:pPr>
            <a:r>
              <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9" name="Shape 799"/>
        <p:cNvGrpSpPr/>
        <p:nvPr/>
      </p:nvGrpSpPr>
      <p:grpSpPr>
        <a:xfrm>
          <a:off x="0" y="0"/>
          <a:ext cx="0" cy="0"/>
          <a:chOff x="0" y="0"/>
          <a:chExt cx="0" cy="0"/>
        </a:xfrm>
      </p:grpSpPr>
      <p:sp>
        <p:nvSpPr>
          <p:cNvPr id="800" name="Google Shape;800;gf5fc3ef981_1_2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1" name="Google Shape;801;gf5fc3ef981_1_2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90000"/>
              </a:lnSpc>
              <a:spcBef>
                <a:spcPts val="400"/>
              </a:spcBef>
              <a:spcAft>
                <a:spcPts val="0"/>
              </a:spcAft>
              <a:buNone/>
            </a:pPr>
            <a:r>
              <a:rPr lang="en" sz="1200">
                <a:solidFill>
                  <a:srgbClr val="002B42"/>
                </a:solidFill>
              </a:rPr>
              <a:t>Examples of acceptable genome sequence files:</a:t>
            </a:r>
            <a:endParaRPr sz="1200">
              <a:solidFill>
                <a:srgbClr val="002B42"/>
              </a:solidFill>
            </a:endParaRPr>
          </a:p>
          <a:p>
            <a:pPr indent="-304800" lvl="0" marL="457200" rtl="0" algn="l">
              <a:lnSpc>
                <a:spcPct val="90000"/>
              </a:lnSpc>
              <a:spcBef>
                <a:spcPts val="400"/>
              </a:spcBef>
              <a:spcAft>
                <a:spcPts val="0"/>
              </a:spcAft>
              <a:buClr>
                <a:srgbClr val="002B42"/>
              </a:buClr>
              <a:buSzPts val="1200"/>
              <a:buChar char="●"/>
            </a:pPr>
            <a:r>
              <a:rPr lang="en" sz="1200">
                <a:solidFill>
                  <a:srgbClr val="002B42"/>
                </a:solidFill>
              </a:rPr>
              <a:t>ENSEMBL: files marked with .dna.primary.assembly, such as: ftp://ftp.ensembl. org/pub/release-77/fasta/homo_sapiens/dna/Homo_sapiens.GRCh38.dna.primary_ assembly.fa.gz</a:t>
            </a:r>
            <a:endParaRPr sz="1200">
              <a:solidFill>
                <a:srgbClr val="002B42"/>
              </a:solidFill>
            </a:endParaRPr>
          </a:p>
          <a:p>
            <a:pPr indent="-304800" lvl="0" marL="457200" rtl="0" algn="l">
              <a:lnSpc>
                <a:spcPct val="90000"/>
              </a:lnSpc>
              <a:spcBef>
                <a:spcPts val="0"/>
              </a:spcBef>
              <a:spcAft>
                <a:spcPts val="0"/>
              </a:spcAft>
              <a:buClr>
                <a:srgbClr val="002B42"/>
              </a:buClr>
              <a:buSzPts val="1200"/>
              <a:buChar char="●"/>
            </a:pPr>
            <a:r>
              <a:rPr lang="en" sz="1200">
                <a:solidFill>
                  <a:srgbClr val="002B42"/>
                </a:solidFill>
              </a:rPr>
              <a:t>GENCODE: files marked with PRI (primary). Strongly recommended for mouse and human: http://www.gencodegenes.org/.</a:t>
            </a:r>
            <a:endParaRPr sz="1200"/>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5" name="Shape 805"/>
        <p:cNvGrpSpPr/>
        <p:nvPr/>
      </p:nvGrpSpPr>
      <p:grpSpPr>
        <a:xfrm>
          <a:off x="0" y="0"/>
          <a:ext cx="0" cy="0"/>
          <a:chOff x="0" y="0"/>
          <a:chExt cx="0" cy="0"/>
        </a:xfrm>
      </p:grpSpPr>
      <p:sp>
        <p:nvSpPr>
          <p:cNvPr id="806" name="Google Shape;806;g119613caf6a_1_1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7" name="Google Shape;807;g119613caf6a_1_1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rPr>
              <a:t>Steps for Galaxy:</a:t>
            </a:r>
            <a:endParaRPr sz="1200">
              <a:solidFill>
                <a:schemeClr val="dk1"/>
              </a:solidFill>
            </a:endParaRPr>
          </a:p>
          <a:p>
            <a:pPr indent="-228600" lvl="0" marL="228600" rtl="0" algn="l">
              <a:spcBef>
                <a:spcPts val="0"/>
              </a:spcBef>
              <a:spcAft>
                <a:spcPts val="0"/>
              </a:spcAft>
              <a:buClr>
                <a:schemeClr val="dk1"/>
              </a:buClr>
              <a:buSzPts val="1200"/>
              <a:buAutoNum type="arabicPeriod"/>
            </a:pPr>
            <a:r>
              <a:rPr lang="en" sz="1200">
                <a:solidFill>
                  <a:schemeClr val="dk1"/>
                </a:solidFill>
              </a:rPr>
              <a:t>Search for STAR in Tools panel on the left.</a:t>
            </a:r>
            <a:endParaRPr sz="1200">
              <a:solidFill>
                <a:schemeClr val="dk1"/>
              </a:solidFill>
            </a:endParaRPr>
          </a:p>
          <a:p>
            <a:pPr indent="-228600" lvl="0" marL="228600" rtl="0" algn="l">
              <a:spcBef>
                <a:spcPts val="0"/>
              </a:spcBef>
              <a:spcAft>
                <a:spcPts val="0"/>
              </a:spcAft>
              <a:buClr>
                <a:schemeClr val="dk1"/>
              </a:buClr>
              <a:buSzPts val="1200"/>
              <a:buAutoNum type="arabicPeriod"/>
            </a:pPr>
            <a:r>
              <a:rPr lang="en" sz="1200">
                <a:solidFill>
                  <a:schemeClr val="dk1"/>
                </a:solidFill>
              </a:rPr>
              <a:t>Upload rDNA_sequence.fasta to Galaxy using the load data icon, which should be visible in the Tools panel at the top.</a:t>
            </a:r>
            <a:endParaRPr sz="1200">
              <a:solidFill>
                <a:schemeClr val="dk1"/>
              </a:solidFill>
            </a:endParaRPr>
          </a:p>
          <a:p>
            <a:pPr indent="-228600" lvl="0" marL="228600" rtl="0" algn="l">
              <a:spcBef>
                <a:spcPts val="0"/>
              </a:spcBef>
              <a:spcAft>
                <a:spcPts val="0"/>
              </a:spcAft>
              <a:buClr>
                <a:schemeClr val="dk1"/>
              </a:buClr>
              <a:buSzPts val="1200"/>
              <a:buAutoNum type="arabicPeriod"/>
            </a:pPr>
            <a:r>
              <a:rPr lang="en" sz="1200">
                <a:solidFill>
                  <a:schemeClr val="dk1"/>
                </a:solidFill>
              </a:rPr>
              <a:t>Use the output from cutadapt as input under the field “FATA/Q file” in the central panel.</a:t>
            </a:r>
            <a:endParaRPr sz="1200">
              <a:solidFill>
                <a:schemeClr val="dk1"/>
              </a:solidFill>
            </a:endParaRPr>
          </a:p>
          <a:p>
            <a:pPr indent="-228600" lvl="0" marL="228600" rtl="0" algn="l">
              <a:spcBef>
                <a:spcPts val="0"/>
              </a:spcBef>
              <a:spcAft>
                <a:spcPts val="0"/>
              </a:spcAft>
              <a:buClr>
                <a:schemeClr val="dk1"/>
              </a:buClr>
              <a:buSzPts val="1200"/>
              <a:buAutoNum type="arabicPeriod"/>
            </a:pPr>
            <a:r>
              <a:rPr lang="en" sz="1200">
                <a:solidFill>
                  <a:schemeClr val="dk1"/>
                </a:solidFill>
              </a:rPr>
              <a:t>Under “Will you select a reference genome from your history or use a built-in index?” select “Use a genome from history and build index”. Then, select rDNA_sequence.fasta as “the reference genome” in the next field.</a:t>
            </a:r>
            <a:endParaRPr sz="1200">
              <a:solidFill>
                <a:schemeClr val="dk1"/>
              </a:solidFill>
            </a:endParaRPr>
          </a:p>
          <a:p>
            <a:pPr indent="-228600" lvl="0" marL="228600" rtl="0" algn="l">
              <a:spcBef>
                <a:spcPts val="0"/>
              </a:spcBef>
              <a:spcAft>
                <a:spcPts val="0"/>
              </a:spcAft>
              <a:buClr>
                <a:schemeClr val="dk1"/>
              </a:buClr>
              <a:buSzPts val="1200"/>
              <a:buAutoNum type="arabicPeriod"/>
            </a:pPr>
            <a:r>
              <a:rPr lang="en" sz="1200">
                <a:solidFill>
                  <a:schemeClr val="dk1"/>
                </a:solidFill>
              </a:rPr>
              <a:t> Press Execute. </a:t>
            </a:r>
            <a:endParaRPr sz="1200">
              <a:solidFill>
                <a:schemeClr val="dk1"/>
              </a:solidFill>
            </a:endParaRPr>
          </a:p>
          <a:p>
            <a:pPr indent="-228600" lvl="0" marL="228600" rtl="0" algn="l">
              <a:spcBef>
                <a:spcPts val="0"/>
              </a:spcBef>
              <a:spcAft>
                <a:spcPts val="0"/>
              </a:spcAft>
              <a:buClr>
                <a:schemeClr val="dk1"/>
              </a:buClr>
              <a:buSzPts val="1200"/>
              <a:buAutoNum type="arabicPeriod"/>
            </a:pPr>
            <a:r>
              <a:rPr lang="en" sz="1200">
                <a:solidFill>
                  <a:schemeClr val="dk1"/>
                </a:solidFill>
              </a:rPr>
              <a:t>The output should be available as a SAM or BAM file.</a:t>
            </a:r>
            <a:endParaRPr sz="1200">
              <a:solidFill>
                <a:schemeClr val="dk1"/>
              </a:solidFill>
            </a:endParaRPr>
          </a:p>
          <a:p>
            <a:pPr indent="0" lvl="0" marL="0" rtl="0" algn="l">
              <a:spcBef>
                <a:spcPts val="0"/>
              </a:spcBef>
              <a:spcAft>
                <a:spcPts val="0"/>
              </a:spcAft>
              <a:buNone/>
            </a:pPr>
            <a:r>
              <a:t/>
            </a:r>
            <a:endParaRPr sz="1200">
              <a:solidFill>
                <a:schemeClr val="dk1"/>
              </a:solidFill>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1" name="Shape 811"/>
        <p:cNvGrpSpPr/>
        <p:nvPr/>
      </p:nvGrpSpPr>
      <p:grpSpPr>
        <a:xfrm>
          <a:off x="0" y="0"/>
          <a:ext cx="0" cy="0"/>
          <a:chOff x="0" y="0"/>
          <a:chExt cx="0" cy="0"/>
        </a:xfrm>
      </p:grpSpPr>
      <p:sp>
        <p:nvSpPr>
          <p:cNvPr id="812" name="Google Shape;812;gf7c97f38cb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3" name="Google Shape;813;gf7c97f38cb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7" name="Shape 817"/>
        <p:cNvGrpSpPr/>
        <p:nvPr/>
      </p:nvGrpSpPr>
      <p:grpSpPr>
        <a:xfrm>
          <a:off x="0" y="0"/>
          <a:ext cx="0" cy="0"/>
          <a:chOff x="0" y="0"/>
          <a:chExt cx="0" cy="0"/>
        </a:xfrm>
      </p:grpSpPr>
      <p:sp>
        <p:nvSpPr>
          <p:cNvPr id="818" name="Google Shape;818;gf5fc3ef981_1_2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9" name="Google Shape;819;gf5fc3ef981_1_2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3" name="Shape 823"/>
        <p:cNvGrpSpPr/>
        <p:nvPr/>
      </p:nvGrpSpPr>
      <p:grpSpPr>
        <a:xfrm>
          <a:off x="0" y="0"/>
          <a:ext cx="0" cy="0"/>
          <a:chOff x="0" y="0"/>
          <a:chExt cx="0" cy="0"/>
        </a:xfrm>
      </p:grpSpPr>
      <p:sp>
        <p:nvSpPr>
          <p:cNvPr id="824" name="Google Shape;824;gf56fc7a349_0_2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5" name="Google Shape;825;gf56fc7a349_0_2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Suggested reading:</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https://samtools.github.io/hts-specs/SAMv1.pdf</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9" name="Shape 829"/>
        <p:cNvGrpSpPr/>
        <p:nvPr/>
      </p:nvGrpSpPr>
      <p:grpSpPr>
        <a:xfrm>
          <a:off x="0" y="0"/>
          <a:ext cx="0" cy="0"/>
          <a:chOff x="0" y="0"/>
          <a:chExt cx="0" cy="0"/>
        </a:xfrm>
      </p:grpSpPr>
      <p:sp>
        <p:nvSpPr>
          <p:cNvPr id="830" name="Google Shape;830;gf5fc3ef981_1_2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1" name="Google Shape;831;gf5fc3ef981_1_2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Suggested reading:</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https://samtools.github.io/hts-specs/SAMv1.pdf</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u="sng">
                <a:solidFill>
                  <a:schemeClr val="hlink"/>
                </a:solidFill>
                <a:hlinkClick r:id="rId2"/>
              </a:rPr>
              <a:t>https://broadinstitute.github.io/picard/explain-flags.html</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u="sng">
                <a:solidFill>
                  <a:schemeClr val="hlink"/>
                </a:solidFill>
                <a:hlinkClick r:id="rId3"/>
              </a:rPr>
              <a:t>https://www.samformat.info/sam-format-flag</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gf56fc7a349_0_2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8" name="Google Shape;148;gf56fc7a349_0_2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dk1"/>
                </a:solidFill>
                <a:highlight>
                  <a:srgbClr val="FFFFFF"/>
                </a:highlight>
                <a:latin typeface="Roboto"/>
                <a:ea typeface="Roboto"/>
                <a:cs typeface="Roboto"/>
                <a:sym typeface="Roboto"/>
              </a:rPr>
              <a:t>annotate novel transcriptional events, e.g., exon skipping, alternative 3’ acceptor or 5’ donor sites, intron retention</a:t>
            </a:r>
            <a:endParaRPr sz="400"/>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6" name="Shape 836"/>
        <p:cNvGrpSpPr/>
        <p:nvPr/>
      </p:nvGrpSpPr>
      <p:grpSpPr>
        <a:xfrm>
          <a:off x="0" y="0"/>
          <a:ext cx="0" cy="0"/>
          <a:chOff x="0" y="0"/>
          <a:chExt cx="0" cy="0"/>
        </a:xfrm>
      </p:grpSpPr>
      <p:sp>
        <p:nvSpPr>
          <p:cNvPr id="837" name="Google Shape;837;g1198927cef0_1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8" name="Google Shape;838;g1198927cef0_1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2" name="Shape 842"/>
        <p:cNvGrpSpPr/>
        <p:nvPr/>
      </p:nvGrpSpPr>
      <p:grpSpPr>
        <a:xfrm>
          <a:off x="0" y="0"/>
          <a:ext cx="0" cy="0"/>
          <a:chOff x="0" y="0"/>
          <a:chExt cx="0" cy="0"/>
        </a:xfrm>
      </p:grpSpPr>
      <p:sp>
        <p:nvSpPr>
          <p:cNvPr id="843" name="Google Shape;843;g119613caf6a_1_1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4" name="Google Shape;844;g119613caf6a_1_1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1200">
              <a:solidFill>
                <a:schemeClr val="dk1"/>
              </a:solidFill>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8" name="Shape 848"/>
        <p:cNvGrpSpPr/>
        <p:nvPr/>
      </p:nvGrpSpPr>
      <p:grpSpPr>
        <a:xfrm>
          <a:off x="0" y="0"/>
          <a:ext cx="0" cy="0"/>
          <a:chOff x="0" y="0"/>
          <a:chExt cx="0" cy="0"/>
        </a:xfrm>
      </p:grpSpPr>
      <p:sp>
        <p:nvSpPr>
          <p:cNvPr id="849" name="Google Shape;849;g119613caf6a_1_15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50" name="Google Shape;850;g119613caf6a_1_154:notes"/>
          <p:cNvSpPr txBox="1"/>
          <p:nvPr>
            <p:ph idx="1" type="body"/>
          </p:nvPr>
        </p:nvSpPr>
        <p:spPr>
          <a:xfrm>
            <a:off x="685800" y="4400549"/>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Suggested reading:</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https://www.ncbi.nlm.nih.gov/pmc/articles/PMC3322381/pdf/nihms-366740.pdf</a:t>
            </a:r>
            <a:endParaRPr/>
          </a:p>
        </p:txBody>
      </p:sp>
      <p:sp>
        <p:nvSpPr>
          <p:cNvPr id="851" name="Google Shape;851;g119613caf6a_1_15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5" name="Shape 855"/>
        <p:cNvGrpSpPr/>
        <p:nvPr/>
      </p:nvGrpSpPr>
      <p:grpSpPr>
        <a:xfrm>
          <a:off x="0" y="0"/>
          <a:ext cx="0" cy="0"/>
          <a:chOff x="0" y="0"/>
          <a:chExt cx="0" cy="0"/>
        </a:xfrm>
      </p:grpSpPr>
      <p:sp>
        <p:nvSpPr>
          <p:cNvPr id="856" name="Google Shape;856;g119613caf6a_1_161:notes"/>
          <p:cNvSpPr txBox="1"/>
          <p:nvPr>
            <p:ph idx="1" type="body"/>
          </p:nvPr>
        </p:nvSpPr>
        <p:spPr>
          <a:xfrm>
            <a:off x="685800" y="4400549"/>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57" name="Google Shape;857;g119613caf6a_1_16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2" name="Shape 862"/>
        <p:cNvGrpSpPr/>
        <p:nvPr/>
      </p:nvGrpSpPr>
      <p:grpSpPr>
        <a:xfrm>
          <a:off x="0" y="0"/>
          <a:ext cx="0" cy="0"/>
          <a:chOff x="0" y="0"/>
          <a:chExt cx="0" cy="0"/>
        </a:xfrm>
      </p:grpSpPr>
      <p:sp>
        <p:nvSpPr>
          <p:cNvPr id="863" name="Google Shape;863;g1140d3b6f94_0_1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4" name="Google Shape;864;g1140d3b6f94_0_1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9" name="Shape 889"/>
        <p:cNvGrpSpPr/>
        <p:nvPr/>
      </p:nvGrpSpPr>
      <p:grpSpPr>
        <a:xfrm>
          <a:off x="0" y="0"/>
          <a:ext cx="0" cy="0"/>
          <a:chOff x="0" y="0"/>
          <a:chExt cx="0" cy="0"/>
        </a:xfrm>
      </p:grpSpPr>
      <p:sp>
        <p:nvSpPr>
          <p:cNvPr id="890" name="Google Shape;890;gf5fc3ef981_1_3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1" name="Google Shape;891;gf5fc3ef981_1_3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5" name="Shape 895"/>
        <p:cNvGrpSpPr/>
        <p:nvPr/>
      </p:nvGrpSpPr>
      <p:grpSpPr>
        <a:xfrm>
          <a:off x="0" y="0"/>
          <a:ext cx="0" cy="0"/>
          <a:chOff x="0" y="0"/>
          <a:chExt cx="0" cy="0"/>
        </a:xfrm>
      </p:grpSpPr>
      <p:sp>
        <p:nvSpPr>
          <p:cNvPr id="896" name="Google Shape;896;gf5fc3ef981_1_4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7" name="Google Shape;897;gf5fc3ef981_1_4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5" name="Shape 905"/>
        <p:cNvGrpSpPr/>
        <p:nvPr/>
      </p:nvGrpSpPr>
      <p:grpSpPr>
        <a:xfrm>
          <a:off x="0" y="0"/>
          <a:ext cx="0" cy="0"/>
          <a:chOff x="0" y="0"/>
          <a:chExt cx="0" cy="0"/>
        </a:xfrm>
      </p:grpSpPr>
      <p:sp>
        <p:nvSpPr>
          <p:cNvPr id="906" name="Google Shape;906;gf003bd6f09_1_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7" name="Google Shape;907;gf003bd6f09_1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Suggested reading:</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https://academic.oup.com/bioinformatics/article/30/7/923/232889</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3" name="Shape 913"/>
        <p:cNvGrpSpPr/>
        <p:nvPr/>
      </p:nvGrpSpPr>
      <p:grpSpPr>
        <a:xfrm>
          <a:off x="0" y="0"/>
          <a:ext cx="0" cy="0"/>
          <a:chOff x="0" y="0"/>
          <a:chExt cx="0" cy="0"/>
        </a:xfrm>
      </p:grpSpPr>
      <p:sp>
        <p:nvSpPr>
          <p:cNvPr id="914" name="Google Shape;914;gf8afddc868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5" name="Google Shape;915;gf8afddc868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t>Suggested reading:</a:t>
            </a:r>
            <a:endParaRPr sz="1200"/>
          </a:p>
          <a:p>
            <a:pPr indent="0" lvl="0" marL="0" rtl="0" algn="l">
              <a:spcBef>
                <a:spcPts val="0"/>
              </a:spcBef>
              <a:spcAft>
                <a:spcPts val="0"/>
              </a:spcAft>
              <a:buNone/>
            </a:pPr>
            <a:r>
              <a:rPr lang="en" sz="1200" u="sng">
                <a:solidFill>
                  <a:schemeClr val="hlink"/>
                </a:solidFill>
                <a:hlinkClick r:id="rId2"/>
              </a:rPr>
              <a:t>https://www.ncbi.nlm.nih.gov/pmc/articles/PMC3005310/</a:t>
            </a:r>
            <a:endParaRPr sz="1200"/>
          </a:p>
          <a:p>
            <a:pPr indent="0" lvl="0" marL="0" rtl="0" algn="l">
              <a:spcBef>
                <a:spcPts val="0"/>
              </a:spcBef>
              <a:spcAft>
                <a:spcPts val="0"/>
              </a:spcAft>
              <a:buNone/>
            </a:pPr>
            <a:r>
              <a:rPr lang="en" sz="1200"/>
              <a:t>https://blog.genewiz.com/stranded-vs-non-stranded-rna-seq</a:t>
            </a:r>
            <a:endParaRPr sz="1200"/>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2" name="Shape 922"/>
        <p:cNvGrpSpPr/>
        <p:nvPr/>
      </p:nvGrpSpPr>
      <p:grpSpPr>
        <a:xfrm>
          <a:off x="0" y="0"/>
          <a:ext cx="0" cy="0"/>
          <a:chOff x="0" y="0"/>
          <a:chExt cx="0" cy="0"/>
        </a:xfrm>
      </p:grpSpPr>
      <p:sp>
        <p:nvSpPr>
          <p:cNvPr id="923" name="Google Shape;923;gf5fc3ef981_1_3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4" name="Google Shape;924;gf5fc3ef981_1_3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f56fc7a349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5" name="Google Shape;155;gf56fc7a349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rPr lang="en" sz="1200">
                <a:solidFill>
                  <a:schemeClr val="dk1"/>
                </a:solidFill>
              </a:rPr>
              <a:t>Sequencing centers often provide reads in the FASTQ format. The raw reads contain sequences of adapters added during library preparation, which are trimmed to start with. Then, the reads are typically mapped to a reference genome sequence. Counts of reads mapping to genes are tallied and used for differential gene expression analysis. At all stages, it is important to perform quality control of the data. All the tools mentioned in the subsequent slides for these steps are available via the Galaxy platform or can be installed locally. You may have to make an account and login to Galaxy to perform some of the tasks.</a:t>
            </a:r>
            <a:endParaRPr sz="1200">
              <a:solidFill>
                <a:schemeClr val="dk1"/>
              </a:solidFill>
            </a:endParaRPr>
          </a:p>
          <a:p>
            <a:pPr indent="0" lvl="0" marL="0" rtl="0" algn="l">
              <a:spcBef>
                <a:spcPts val="0"/>
              </a:spcBef>
              <a:spcAft>
                <a:spcPts val="0"/>
              </a:spcAft>
              <a:buClr>
                <a:schemeClr val="dk1"/>
              </a:buClr>
              <a:buFont typeface="Arial"/>
              <a:buNone/>
            </a:pPr>
            <a:r>
              <a:t/>
            </a:r>
            <a:endParaRPr sz="1200">
              <a:solidFill>
                <a:schemeClr val="dk1"/>
              </a:solidFill>
            </a:endParaRPr>
          </a:p>
          <a:p>
            <a:pPr indent="0" lvl="0" marL="0" rtl="0" algn="l">
              <a:spcBef>
                <a:spcPts val="0"/>
              </a:spcBef>
              <a:spcAft>
                <a:spcPts val="0"/>
              </a:spcAft>
              <a:buClr>
                <a:schemeClr val="dk1"/>
              </a:buClr>
              <a:buFont typeface="Arial"/>
              <a:buNone/>
            </a:pPr>
            <a:r>
              <a:rPr lang="en" sz="1200">
                <a:solidFill>
                  <a:schemeClr val="dk1"/>
                </a:solidFill>
              </a:rPr>
              <a:t>All UCSF/Gladstone affiliates can request access to Wynton. Visit https://wynton.ucsf.edu/hpc/about/join.html</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9" name="Shape 929"/>
        <p:cNvGrpSpPr/>
        <p:nvPr/>
      </p:nvGrpSpPr>
      <p:grpSpPr>
        <a:xfrm>
          <a:off x="0" y="0"/>
          <a:ext cx="0" cy="0"/>
          <a:chOff x="0" y="0"/>
          <a:chExt cx="0" cy="0"/>
        </a:xfrm>
      </p:grpSpPr>
      <p:sp>
        <p:nvSpPr>
          <p:cNvPr id="930" name="Google Shape;930;gf56fc7a349_0_2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1" name="Google Shape;931;gf56fc7a349_0_2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6" name="Shape 936"/>
        <p:cNvGrpSpPr/>
        <p:nvPr/>
      </p:nvGrpSpPr>
      <p:grpSpPr>
        <a:xfrm>
          <a:off x="0" y="0"/>
          <a:ext cx="0" cy="0"/>
          <a:chOff x="0" y="0"/>
          <a:chExt cx="0" cy="0"/>
        </a:xfrm>
      </p:grpSpPr>
      <p:sp>
        <p:nvSpPr>
          <p:cNvPr id="937" name="Google Shape;937;g119613caf6a_1_1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8" name="Google Shape;938;g119613caf6a_1_1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rPr>
              <a:t>Steps for Galaxy:</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1.Search for featureCounts in Tools panel.</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2.Upload rDNA.gtf to Galaxy as described before.</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3.Under Alignment file, select the STAR SAM file output.</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4.For Gene Annotation file, select “in your history”.</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5.Then, select rDNA.gtf as the input for Gene Annotation file.</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6. In “Advance options”, for </a:t>
            </a:r>
            <a:r>
              <a:rPr i="1" lang="en" sz="1200">
                <a:solidFill>
                  <a:schemeClr val="dk1"/>
                </a:solidFill>
                <a:highlight>
                  <a:schemeClr val="lt1"/>
                </a:highlight>
              </a:rPr>
              <a:t>“GFF feature type filter”</a:t>
            </a:r>
            <a:r>
              <a:rPr lang="en" sz="1200">
                <a:solidFill>
                  <a:schemeClr val="dk1"/>
                </a:solidFill>
              </a:rPr>
              <a:t>, type CDS.</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7. Click Execute</a:t>
            </a:r>
            <a:endParaRPr sz="1200">
              <a:solidFill>
                <a:schemeClr val="dk1"/>
              </a:solidFill>
            </a:endParaRPr>
          </a:p>
          <a:p>
            <a:pPr indent="0" lvl="0" marL="0" rtl="0" algn="l">
              <a:spcBef>
                <a:spcPts val="0"/>
              </a:spcBef>
              <a:spcAft>
                <a:spcPts val="0"/>
              </a:spcAft>
              <a:buNone/>
            </a:pPr>
            <a:r>
              <a:t/>
            </a:r>
            <a:endParaRPr sz="1200">
              <a:solidFill>
                <a:schemeClr val="dk1"/>
              </a:solidFill>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2" name="Shape 942"/>
        <p:cNvGrpSpPr/>
        <p:nvPr/>
      </p:nvGrpSpPr>
      <p:grpSpPr>
        <a:xfrm>
          <a:off x="0" y="0"/>
          <a:ext cx="0" cy="0"/>
          <a:chOff x="0" y="0"/>
          <a:chExt cx="0" cy="0"/>
        </a:xfrm>
      </p:grpSpPr>
      <p:sp>
        <p:nvSpPr>
          <p:cNvPr id="943" name="Google Shape;943;g1140d3b6f94_0_1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4" name="Google Shape;944;g1140d3b6f94_0_1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1" name="Shape 971"/>
        <p:cNvGrpSpPr/>
        <p:nvPr/>
      </p:nvGrpSpPr>
      <p:grpSpPr>
        <a:xfrm>
          <a:off x="0" y="0"/>
          <a:ext cx="0" cy="0"/>
          <a:chOff x="0" y="0"/>
          <a:chExt cx="0" cy="0"/>
        </a:xfrm>
      </p:grpSpPr>
      <p:sp>
        <p:nvSpPr>
          <p:cNvPr id="972" name="Google Shape;972;gf354a93d40_1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3" name="Google Shape;973;gf354a93d40_1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0" name="Shape 980"/>
        <p:cNvGrpSpPr/>
        <p:nvPr/>
      </p:nvGrpSpPr>
      <p:grpSpPr>
        <a:xfrm>
          <a:off x="0" y="0"/>
          <a:ext cx="0" cy="0"/>
          <a:chOff x="0" y="0"/>
          <a:chExt cx="0" cy="0"/>
        </a:xfrm>
      </p:grpSpPr>
      <p:sp>
        <p:nvSpPr>
          <p:cNvPr id="981" name="Google Shape;981;gf56fc7a349_0_3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2" name="Google Shape;982;gf56fc7a349_0_3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7" name="Shape 987"/>
        <p:cNvGrpSpPr/>
        <p:nvPr/>
      </p:nvGrpSpPr>
      <p:grpSpPr>
        <a:xfrm>
          <a:off x="0" y="0"/>
          <a:ext cx="0" cy="0"/>
          <a:chOff x="0" y="0"/>
          <a:chExt cx="0" cy="0"/>
        </a:xfrm>
      </p:grpSpPr>
      <p:sp>
        <p:nvSpPr>
          <p:cNvPr id="988" name="Google Shape;988;gf56fc7a349_0_3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9" name="Google Shape;989;gf56fc7a349_0_3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5" name="Shape 995"/>
        <p:cNvGrpSpPr/>
        <p:nvPr/>
      </p:nvGrpSpPr>
      <p:grpSpPr>
        <a:xfrm>
          <a:off x="0" y="0"/>
          <a:ext cx="0" cy="0"/>
          <a:chOff x="0" y="0"/>
          <a:chExt cx="0" cy="0"/>
        </a:xfrm>
      </p:grpSpPr>
      <p:sp>
        <p:nvSpPr>
          <p:cNvPr id="996" name="Google Shape;996;gf5c41af1af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7" name="Google Shape;997;gf5c41af1af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E.g: The argument choices available for STAR</a:t>
            </a:r>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1" name="Shape 1001"/>
        <p:cNvGrpSpPr/>
        <p:nvPr/>
      </p:nvGrpSpPr>
      <p:grpSpPr>
        <a:xfrm>
          <a:off x="0" y="0"/>
          <a:ext cx="0" cy="0"/>
          <a:chOff x="0" y="0"/>
          <a:chExt cx="0" cy="0"/>
        </a:xfrm>
      </p:grpSpPr>
      <p:sp>
        <p:nvSpPr>
          <p:cNvPr id="1002" name="Google Shape;1002;g119613caf6a_1_37:notes"/>
          <p:cNvSpPr txBox="1"/>
          <p:nvPr>
            <p:ph idx="1" type="body"/>
          </p:nvPr>
        </p:nvSpPr>
        <p:spPr>
          <a:xfrm>
            <a:off x="685800" y="4400549"/>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03" name="Google Shape;1003;g119613caf6a_1_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7" name="Shape 1007"/>
        <p:cNvGrpSpPr/>
        <p:nvPr/>
      </p:nvGrpSpPr>
      <p:grpSpPr>
        <a:xfrm>
          <a:off x="0" y="0"/>
          <a:ext cx="0" cy="0"/>
          <a:chOff x="0" y="0"/>
          <a:chExt cx="0" cy="0"/>
        </a:xfrm>
      </p:grpSpPr>
      <p:sp>
        <p:nvSpPr>
          <p:cNvPr id="1008" name="Google Shape;1008;g119613caf6a_1_43:notes"/>
          <p:cNvSpPr txBox="1"/>
          <p:nvPr>
            <p:ph idx="1" type="body"/>
          </p:nvPr>
        </p:nvSpPr>
        <p:spPr>
          <a:xfrm>
            <a:off x="685800" y="4400549"/>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09" name="Google Shape;1009;g119613caf6a_1_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3" name="Shape 1013"/>
        <p:cNvGrpSpPr/>
        <p:nvPr/>
      </p:nvGrpSpPr>
      <p:grpSpPr>
        <a:xfrm>
          <a:off x="0" y="0"/>
          <a:ext cx="0" cy="0"/>
          <a:chOff x="0" y="0"/>
          <a:chExt cx="0" cy="0"/>
        </a:xfrm>
      </p:grpSpPr>
      <p:sp>
        <p:nvSpPr>
          <p:cNvPr id="1014" name="Google Shape;1014;g119613caf6a_1_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15" name="Google Shape;1015;g119613caf6a_1_48:notes"/>
          <p:cNvSpPr txBox="1"/>
          <p:nvPr>
            <p:ph idx="1" type="body"/>
          </p:nvPr>
        </p:nvSpPr>
        <p:spPr>
          <a:xfrm>
            <a:off x="685800" y="4400549"/>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https://www.git-tower.com/blog/command-line-cheat-sheet/</a:t>
            </a:r>
            <a:endParaRPr/>
          </a:p>
        </p:txBody>
      </p:sp>
      <p:sp>
        <p:nvSpPr>
          <p:cNvPr id="1016" name="Google Shape;1016;g119613caf6a_1_4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9.png"/><Relationship Id="rId3"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8.png"/><Relationship Id="rId3"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3" name="Shape 53"/>
        <p:cNvGrpSpPr/>
        <p:nvPr/>
      </p:nvGrpSpPr>
      <p:grpSpPr>
        <a:xfrm>
          <a:off x="0" y="0"/>
          <a:ext cx="0" cy="0"/>
          <a:chOff x="0" y="0"/>
          <a:chExt cx="0" cy="0"/>
        </a:xfrm>
      </p:grpSpPr>
      <p:pic>
        <p:nvPicPr>
          <p:cNvPr id="54" name="Google Shape;54;p14"/>
          <p:cNvPicPr preferRelativeResize="0"/>
          <p:nvPr/>
        </p:nvPicPr>
        <p:blipFill rotWithShape="1">
          <a:blip r:embed="rId2">
            <a:alphaModFix/>
          </a:blip>
          <a:srcRect b="0" l="0" r="0" t="0"/>
          <a:stretch/>
        </p:blipFill>
        <p:spPr>
          <a:xfrm>
            <a:off x="0" y="0"/>
            <a:ext cx="9189724" cy="5173813"/>
          </a:xfrm>
          <a:prstGeom prst="rect">
            <a:avLst/>
          </a:prstGeom>
          <a:noFill/>
          <a:ln>
            <a:noFill/>
          </a:ln>
        </p:spPr>
      </p:pic>
      <p:sp>
        <p:nvSpPr>
          <p:cNvPr id="55" name="Google Shape;55;p14"/>
          <p:cNvSpPr txBox="1"/>
          <p:nvPr>
            <p:ph type="ctrTitle"/>
          </p:nvPr>
        </p:nvSpPr>
        <p:spPr>
          <a:xfrm>
            <a:off x="1143000" y="841772"/>
            <a:ext cx="6858000" cy="1790700"/>
          </a:xfrm>
          <a:prstGeom prst="rect">
            <a:avLst/>
          </a:prstGeom>
          <a:noFill/>
          <a:ln>
            <a:noFill/>
          </a:ln>
        </p:spPr>
        <p:txBody>
          <a:bodyPr anchorCtr="0" anchor="b" bIns="0" lIns="0" spcFirstLastPara="1" rIns="0" wrap="square" tIns="0">
            <a:normAutofit/>
          </a:bodyPr>
          <a:lstStyle>
            <a:lvl1pPr lvl="0" rtl="0" algn="l">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56" name="Google Shape;56;p14"/>
          <p:cNvSpPr txBox="1"/>
          <p:nvPr>
            <p:ph idx="1" type="subTitle"/>
          </p:nvPr>
        </p:nvSpPr>
        <p:spPr>
          <a:xfrm>
            <a:off x="1143000" y="2701528"/>
            <a:ext cx="6858000" cy="1241700"/>
          </a:xfrm>
          <a:prstGeom prst="rect">
            <a:avLst/>
          </a:prstGeom>
          <a:noFill/>
          <a:ln>
            <a:noFill/>
          </a:ln>
        </p:spPr>
        <p:txBody>
          <a:bodyPr anchorCtr="0" anchor="t" bIns="0" lIns="0" spcFirstLastPara="1" rIns="0" wrap="square" tIns="0">
            <a:normAutofit/>
          </a:bodyPr>
          <a:lstStyle>
            <a:lvl1pPr lvl="0" rtl="0" algn="l">
              <a:lnSpc>
                <a:spcPct val="90000"/>
              </a:lnSpc>
              <a:spcBef>
                <a:spcPts val="800"/>
              </a:spcBef>
              <a:spcAft>
                <a:spcPts val="0"/>
              </a:spcAft>
              <a:buClr>
                <a:schemeClr val="lt1"/>
              </a:buClr>
              <a:buSzPts val="2100"/>
              <a:buNone/>
              <a:defRPr sz="2100">
                <a:solidFill>
                  <a:schemeClr val="lt1"/>
                </a:solidFill>
              </a:defRPr>
            </a:lvl1pPr>
            <a:lvl2pPr lvl="1" rtl="0" algn="ctr">
              <a:lnSpc>
                <a:spcPct val="90000"/>
              </a:lnSpc>
              <a:spcBef>
                <a:spcPts val="400"/>
              </a:spcBef>
              <a:spcAft>
                <a:spcPts val="0"/>
              </a:spcAft>
              <a:buClr>
                <a:srgbClr val="002B42"/>
              </a:buClr>
              <a:buSzPts val="1500"/>
              <a:buNone/>
              <a:defRPr sz="1500"/>
            </a:lvl2pPr>
            <a:lvl3pPr lvl="2" rtl="0" algn="ctr">
              <a:lnSpc>
                <a:spcPct val="90000"/>
              </a:lnSpc>
              <a:spcBef>
                <a:spcPts val="400"/>
              </a:spcBef>
              <a:spcAft>
                <a:spcPts val="0"/>
              </a:spcAft>
              <a:buClr>
                <a:srgbClr val="002B42"/>
              </a:buClr>
              <a:buSzPts val="1400"/>
              <a:buNone/>
              <a:defRPr sz="1400"/>
            </a:lvl3pPr>
            <a:lvl4pPr lvl="3" rtl="0" algn="ctr">
              <a:lnSpc>
                <a:spcPct val="90000"/>
              </a:lnSpc>
              <a:spcBef>
                <a:spcPts val="400"/>
              </a:spcBef>
              <a:spcAft>
                <a:spcPts val="0"/>
              </a:spcAft>
              <a:buClr>
                <a:srgbClr val="002B42"/>
              </a:buClr>
              <a:buSzPts val="1200"/>
              <a:buNone/>
              <a:defRPr sz="1200"/>
            </a:lvl4pPr>
            <a:lvl5pPr lvl="4" rtl="0" algn="ctr">
              <a:lnSpc>
                <a:spcPct val="90000"/>
              </a:lnSpc>
              <a:spcBef>
                <a:spcPts val="400"/>
              </a:spcBef>
              <a:spcAft>
                <a:spcPts val="0"/>
              </a:spcAft>
              <a:buClr>
                <a:srgbClr val="002B42"/>
              </a:buClr>
              <a:buSzPts val="1200"/>
              <a:buNone/>
              <a:defRPr sz="1200"/>
            </a:lvl5pPr>
            <a:lvl6pPr lvl="5" rtl="0" algn="ctr">
              <a:lnSpc>
                <a:spcPct val="90000"/>
              </a:lnSpc>
              <a:spcBef>
                <a:spcPts val="400"/>
              </a:spcBef>
              <a:spcAft>
                <a:spcPts val="0"/>
              </a:spcAft>
              <a:buClr>
                <a:schemeClr val="dk1"/>
              </a:buClr>
              <a:buSzPts val="1200"/>
              <a:buNone/>
              <a:defRPr sz="1200"/>
            </a:lvl6pPr>
            <a:lvl7pPr lvl="6" rtl="0" algn="ctr">
              <a:lnSpc>
                <a:spcPct val="90000"/>
              </a:lnSpc>
              <a:spcBef>
                <a:spcPts val="400"/>
              </a:spcBef>
              <a:spcAft>
                <a:spcPts val="0"/>
              </a:spcAft>
              <a:buClr>
                <a:schemeClr val="dk1"/>
              </a:buClr>
              <a:buSzPts val="1200"/>
              <a:buNone/>
              <a:defRPr sz="1200"/>
            </a:lvl7pPr>
            <a:lvl8pPr lvl="7" rtl="0" algn="ctr">
              <a:lnSpc>
                <a:spcPct val="90000"/>
              </a:lnSpc>
              <a:spcBef>
                <a:spcPts val="400"/>
              </a:spcBef>
              <a:spcAft>
                <a:spcPts val="0"/>
              </a:spcAft>
              <a:buClr>
                <a:schemeClr val="dk1"/>
              </a:buClr>
              <a:buSzPts val="1200"/>
              <a:buNone/>
              <a:defRPr sz="1200"/>
            </a:lvl8pPr>
            <a:lvl9pPr lvl="8" rtl="0" algn="ctr">
              <a:lnSpc>
                <a:spcPct val="90000"/>
              </a:lnSpc>
              <a:spcBef>
                <a:spcPts val="400"/>
              </a:spcBef>
              <a:spcAft>
                <a:spcPts val="0"/>
              </a:spcAft>
              <a:buClr>
                <a:schemeClr val="dk1"/>
              </a:buClr>
              <a:buSzPts val="1200"/>
              <a:buNone/>
              <a:defRPr sz="1200"/>
            </a:lvl9pPr>
          </a:lstStyle>
          <a:p/>
        </p:txBody>
      </p:sp>
      <p:pic>
        <p:nvPicPr>
          <p:cNvPr id="57" name="Google Shape;57;p14"/>
          <p:cNvPicPr preferRelativeResize="0"/>
          <p:nvPr/>
        </p:nvPicPr>
        <p:blipFill rotWithShape="1">
          <a:blip r:embed="rId3">
            <a:alphaModFix/>
          </a:blip>
          <a:srcRect b="0" l="0" r="0" t="0"/>
          <a:stretch/>
        </p:blipFill>
        <p:spPr>
          <a:xfrm>
            <a:off x="1143000" y="4241007"/>
            <a:ext cx="1999455" cy="54530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58" name="Shape 58"/>
        <p:cNvGrpSpPr/>
        <p:nvPr/>
      </p:nvGrpSpPr>
      <p:grpSpPr>
        <a:xfrm>
          <a:off x="0" y="0"/>
          <a:ext cx="0" cy="0"/>
          <a:chOff x="0" y="0"/>
          <a:chExt cx="0" cy="0"/>
        </a:xfrm>
      </p:grpSpPr>
      <p:sp>
        <p:nvSpPr>
          <p:cNvPr id="59" name="Google Shape;59;p15"/>
          <p:cNvSpPr txBox="1"/>
          <p:nvPr>
            <p:ph type="title"/>
          </p:nvPr>
        </p:nvSpPr>
        <p:spPr>
          <a:xfrm>
            <a:off x="628650" y="531341"/>
            <a:ext cx="7886700" cy="736800"/>
          </a:xfrm>
          <a:prstGeom prst="rect">
            <a:avLst/>
          </a:prstGeom>
          <a:noFill/>
          <a:ln>
            <a:noFill/>
          </a:ln>
          <a:effectLst>
            <a:outerShdw blurRad="57150" rotWithShape="0" algn="bl" dir="5400000" dist="19050">
              <a:srgbClr val="000000">
                <a:alpha val="50000"/>
              </a:srgbClr>
            </a:outerShdw>
          </a:effectLst>
        </p:spPr>
        <p:txBody>
          <a:bodyPr anchorCtr="0" anchor="t" bIns="0" lIns="0" spcFirstLastPara="1" rIns="0" wrap="square" tIns="0">
            <a:normAutofit/>
          </a:bodyPr>
          <a:lstStyle>
            <a:lvl1pPr lvl="0" rtl="0" algn="l">
              <a:lnSpc>
                <a:spcPct val="90000"/>
              </a:lnSpc>
              <a:spcBef>
                <a:spcPts val="0"/>
              </a:spcBef>
              <a:spcAft>
                <a:spcPts val="0"/>
              </a:spcAft>
              <a:buClr>
                <a:srgbClr val="1155CC"/>
              </a:buClr>
              <a:buSzPts val="3300"/>
              <a:buFont typeface="Helvetica Neue"/>
              <a:buNone/>
              <a:defRPr>
                <a:solidFill>
                  <a:srgbClr val="1155CC"/>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60" name="Google Shape;60;p15"/>
          <p:cNvSpPr txBox="1"/>
          <p:nvPr>
            <p:ph idx="1" type="body"/>
          </p:nvPr>
        </p:nvSpPr>
        <p:spPr>
          <a:xfrm>
            <a:off x="628650" y="1369219"/>
            <a:ext cx="3886200" cy="3263400"/>
          </a:xfrm>
          <a:prstGeom prst="rect">
            <a:avLst/>
          </a:prstGeom>
          <a:noFill/>
          <a:ln>
            <a:noFill/>
          </a:ln>
        </p:spPr>
        <p:txBody>
          <a:bodyPr anchorCtr="0" anchor="t" bIns="0" lIns="0" spcFirstLastPara="1" rIns="0" wrap="square" tIns="0">
            <a:normAutofit/>
          </a:bodyPr>
          <a:lstStyle>
            <a:lvl1pPr indent="-317500" lvl="0" marL="457200" rtl="0" algn="l">
              <a:lnSpc>
                <a:spcPct val="90000"/>
              </a:lnSpc>
              <a:spcBef>
                <a:spcPts val="800"/>
              </a:spcBef>
              <a:spcAft>
                <a:spcPts val="0"/>
              </a:spcAft>
              <a:buClr>
                <a:srgbClr val="002B42"/>
              </a:buClr>
              <a:buSzPts val="1400"/>
              <a:buChar char="•"/>
              <a:defRPr/>
            </a:lvl1pPr>
            <a:lvl2pPr indent="-317500" lvl="1" marL="914400" rtl="0" algn="l">
              <a:lnSpc>
                <a:spcPct val="90000"/>
              </a:lnSpc>
              <a:spcBef>
                <a:spcPts val="400"/>
              </a:spcBef>
              <a:spcAft>
                <a:spcPts val="0"/>
              </a:spcAft>
              <a:buClr>
                <a:srgbClr val="002B42"/>
              </a:buClr>
              <a:buSzPts val="1400"/>
              <a:buChar char="•"/>
              <a:defRPr/>
            </a:lvl2pPr>
            <a:lvl3pPr indent="-317500" lvl="2" marL="1371600" rtl="0" algn="l">
              <a:lnSpc>
                <a:spcPct val="90000"/>
              </a:lnSpc>
              <a:spcBef>
                <a:spcPts val="400"/>
              </a:spcBef>
              <a:spcAft>
                <a:spcPts val="0"/>
              </a:spcAft>
              <a:buClr>
                <a:srgbClr val="002B42"/>
              </a:buClr>
              <a:buSzPts val="1400"/>
              <a:buChar char="•"/>
              <a:defRPr/>
            </a:lvl3pPr>
            <a:lvl4pPr indent="-317500" lvl="3" marL="1828800" rtl="0" algn="l">
              <a:lnSpc>
                <a:spcPct val="90000"/>
              </a:lnSpc>
              <a:spcBef>
                <a:spcPts val="400"/>
              </a:spcBef>
              <a:spcAft>
                <a:spcPts val="0"/>
              </a:spcAft>
              <a:buClr>
                <a:srgbClr val="002B42"/>
              </a:buClr>
              <a:buSzPts val="1400"/>
              <a:buChar char="•"/>
              <a:defRPr/>
            </a:lvl4pPr>
            <a:lvl5pPr indent="-317500" lvl="4" marL="2286000" rtl="0" algn="l">
              <a:lnSpc>
                <a:spcPct val="90000"/>
              </a:lnSpc>
              <a:spcBef>
                <a:spcPts val="400"/>
              </a:spcBef>
              <a:spcAft>
                <a:spcPts val="0"/>
              </a:spcAft>
              <a:buClr>
                <a:srgbClr val="002B42"/>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61" name="Google Shape;61;p15"/>
          <p:cNvSpPr txBox="1"/>
          <p:nvPr>
            <p:ph idx="2" type="body"/>
          </p:nvPr>
        </p:nvSpPr>
        <p:spPr>
          <a:xfrm>
            <a:off x="4629150" y="1369219"/>
            <a:ext cx="3886200" cy="3263400"/>
          </a:xfrm>
          <a:prstGeom prst="rect">
            <a:avLst/>
          </a:prstGeom>
          <a:noFill/>
          <a:ln>
            <a:noFill/>
          </a:ln>
        </p:spPr>
        <p:txBody>
          <a:bodyPr anchorCtr="0" anchor="t" bIns="0" lIns="0" spcFirstLastPara="1" rIns="0" wrap="square" tIns="0">
            <a:normAutofit/>
          </a:bodyPr>
          <a:lstStyle>
            <a:lvl1pPr indent="-317500" lvl="0" marL="457200" rtl="0" algn="l">
              <a:lnSpc>
                <a:spcPct val="90000"/>
              </a:lnSpc>
              <a:spcBef>
                <a:spcPts val="800"/>
              </a:spcBef>
              <a:spcAft>
                <a:spcPts val="0"/>
              </a:spcAft>
              <a:buClr>
                <a:srgbClr val="002B42"/>
              </a:buClr>
              <a:buSzPts val="1400"/>
              <a:buChar char="•"/>
              <a:defRPr/>
            </a:lvl1pPr>
            <a:lvl2pPr indent="-317500" lvl="1" marL="914400" rtl="0" algn="l">
              <a:lnSpc>
                <a:spcPct val="90000"/>
              </a:lnSpc>
              <a:spcBef>
                <a:spcPts val="400"/>
              </a:spcBef>
              <a:spcAft>
                <a:spcPts val="0"/>
              </a:spcAft>
              <a:buClr>
                <a:srgbClr val="002B42"/>
              </a:buClr>
              <a:buSzPts val="1400"/>
              <a:buChar char="•"/>
              <a:defRPr/>
            </a:lvl2pPr>
            <a:lvl3pPr indent="-317500" lvl="2" marL="1371600" rtl="0" algn="l">
              <a:lnSpc>
                <a:spcPct val="90000"/>
              </a:lnSpc>
              <a:spcBef>
                <a:spcPts val="400"/>
              </a:spcBef>
              <a:spcAft>
                <a:spcPts val="0"/>
              </a:spcAft>
              <a:buClr>
                <a:srgbClr val="002B42"/>
              </a:buClr>
              <a:buSzPts val="1400"/>
              <a:buChar char="•"/>
              <a:defRPr/>
            </a:lvl3pPr>
            <a:lvl4pPr indent="-317500" lvl="3" marL="1828800" rtl="0" algn="l">
              <a:lnSpc>
                <a:spcPct val="90000"/>
              </a:lnSpc>
              <a:spcBef>
                <a:spcPts val="400"/>
              </a:spcBef>
              <a:spcAft>
                <a:spcPts val="0"/>
              </a:spcAft>
              <a:buClr>
                <a:srgbClr val="002B42"/>
              </a:buClr>
              <a:buSzPts val="1400"/>
              <a:buChar char="•"/>
              <a:defRPr/>
            </a:lvl4pPr>
            <a:lvl5pPr indent="-317500" lvl="4" marL="2286000" rtl="0" algn="l">
              <a:lnSpc>
                <a:spcPct val="90000"/>
              </a:lnSpc>
              <a:spcBef>
                <a:spcPts val="400"/>
              </a:spcBef>
              <a:spcAft>
                <a:spcPts val="0"/>
              </a:spcAft>
              <a:buClr>
                <a:srgbClr val="002B42"/>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62" name="Shape 62"/>
        <p:cNvGrpSpPr/>
        <p:nvPr/>
      </p:nvGrpSpPr>
      <p:grpSpPr>
        <a:xfrm>
          <a:off x="0" y="0"/>
          <a:ext cx="0" cy="0"/>
          <a:chOff x="0" y="0"/>
          <a:chExt cx="0" cy="0"/>
        </a:xfrm>
      </p:grpSpPr>
      <p:sp>
        <p:nvSpPr>
          <p:cNvPr id="63" name="Google Shape;63;p16"/>
          <p:cNvSpPr txBox="1"/>
          <p:nvPr>
            <p:ph type="title"/>
          </p:nvPr>
        </p:nvSpPr>
        <p:spPr>
          <a:xfrm>
            <a:off x="628650" y="531341"/>
            <a:ext cx="7886700" cy="736800"/>
          </a:xfrm>
          <a:prstGeom prst="rect">
            <a:avLst/>
          </a:prstGeom>
          <a:noFill/>
          <a:ln>
            <a:noFill/>
          </a:ln>
        </p:spPr>
        <p:txBody>
          <a:bodyPr anchorCtr="0" anchor="t" bIns="0" lIns="0" spcFirstLastPara="1" rIns="0" wrap="square" tIns="0">
            <a:normAutofit/>
          </a:bodyPr>
          <a:lstStyle>
            <a:lvl1pPr lvl="0" rtl="0" algn="l">
              <a:lnSpc>
                <a:spcPct val="90000"/>
              </a:lnSpc>
              <a:spcBef>
                <a:spcPts val="0"/>
              </a:spcBef>
              <a:spcAft>
                <a:spcPts val="0"/>
              </a:spcAft>
              <a:buClr>
                <a:srgbClr val="1155CC"/>
              </a:buClr>
              <a:buSzPts val="3300"/>
              <a:buFont typeface="Helvetica Neue"/>
              <a:buNone/>
              <a:defRPr>
                <a:solidFill>
                  <a:srgbClr val="1155CC"/>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64" name="Google Shape;64;p16"/>
          <p:cNvSpPr txBox="1"/>
          <p:nvPr>
            <p:ph idx="1" type="body"/>
          </p:nvPr>
        </p:nvSpPr>
        <p:spPr>
          <a:xfrm>
            <a:off x="628650" y="1369219"/>
            <a:ext cx="7886700" cy="3263400"/>
          </a:xfrm>
          <a:prstGeom prst="rect">
            <a:avLst/>
          </a:prstGeom>
          <a:noFill/>
          <a:ln>
            <a:noFill/>
          </a:ln>
        </p:spPr>
        <p:txBody>
          <a:bodyPr anchorCtr="0" anchor="t" bIns="0" lIns="0" spcFirstLastPara="1" rIns="0" wrap="square" tIns="0">
            <a:normAutofit/>
          </a:bodyPr>
          <a:lstStyle>
            <a:lvl1pPr indent="-317500" lvl="0" marL="457200" rtl="0" algn="l">
              <a:lnSpc>
                <a:spcPct val="90000"/>
              </a:lnSpc>
              <a:spcBef>
                <a:spcPts val="800"/>
              </a:spcBef>
              <a:spcAft>
                <a:spcPts val="0"/>
              </a:spcAft>
              <a:buClr>
                <a:srgbClr val="002B42"/>
              </a:buClr>
              <a:buSzPts val="1400"/>
              <a:buChar char="•"/>
              <a:defRPr/>
            </a:lvl1pPr>
            <a:lvl2pPr indent="-317500" lvl="1" marL="914400" rtl="0" algn="l">
              <a:lnSpc>
                <a:spcPct val="90000"/>
              </a:lnSpc>
              <a:spcBef>
                <a:spcPts val="400"/>
              </a:spcBef>
              <a:spcAft>
                <a:spcPts val="0"/>
              </a:spcAft>
              <a:buClr>
                <a:srgbClr val="002B42"/>
              </a:buClr>
              <a:buSzPts val="1400"/>
              <a:buChar char="•"/>
              <a:defRPr/>
            </a:lvl2pPr>
            <a:lvl3pPr indent="-317500" lvl="2" marL="1371600" rtl="0" algn="l">
              <a:lnSpc>
                <a:spcPct val="90000"/>
              </a:lnSpc>
              <a:spcBef>
                <a:spcPts val="400"/>
              </a:spcBef>
              <a:spcAft>
                <a:spcPts val="0"/>
              </a:spcAft>
              <a:buClr>
                <a:srgbClr val="002B42"/>
              </a:buClr>
              <a:buSzPts val="1400"/>
              <a:buChar char="•"/>
              <a:defRPr/>
            </a:lvl3pPr>
            <a:lvl4pPr indent="-317500" lvl="3" marL="1828800" rtl="0" algn="l">
              <a:lnSpc>
                <a:spcPct val="90000"/>
              </a:lnSpc>
              <a:spcBef>
                <a:spcPts val="400"/>
              </a:spcBef>
              <a:spcAft>
                <a:spcPts val="0"/>
              </a:spcAft>
              <a:buClr>
                <a:srgbClr val="002B42"/>
              </a:buClr>
              <a:buSzPts val="1400"/>
              <a:buChar char="•"/>
              <a:defRPr/>
            </a:lvl4pPr>
            <a:lvl5pPr indent="-317500" lvl="4" marL="2286000" rtl="0" algn="l">
              <a:lnSpc>
                <a:spcPct val="90000"/>
              </a:lnSpc>
              <a:spcBef>
                <a:spcPts val="400"/>
              </a:spcBef>
              <a:spcAft>
                <a:spcPts val="0"/>
              </a:spcAft>
              <a:buClr>
                <a:srgbClr val="002B42"/>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Logo">
  <p:cSld name="Title Slide Logo">
    <p:spTree>
      <p:nvGrpSpPr>
        <p:cNvPr id="65" name="Shape 65"/>
        <p:cNvGrpSpPr/>
        <p:nvPr/>
      </p:nvGrpSpPr>
      <p:grpSpPr>
        <a:xfrm>
          <a:off x="0" y="0"/>
          <a:ext cx="0" cy="0"/>
          <a:chOff x="0" y="0"/>
          <a:chExt cx="0" cy="0"/>
        </a:xfrm>
      </p:grpSpPr>
      <p:pic>
        <p:nvPicPr>
          <p:cNvPr id="66" name="Google Shape;66;p17"/>
          <p:cNvPicPr preferRelativeResize="0"/>
          <p:nvPr/>
        </p:nvPicPr>
        <p:blipFill rotWithShape="1">
          <a:blip r:embed="rId2">
            <a:alphaModFix/>
          </a:blip>
          <a:srcRect b="0" l="0" r="0" t="0"/>
          <a:stretch/>
        </p:blipFill>
        <p:spPr>
          <a:xfrm>
            <a:off x="0" y="0"/>
            <a:ext cx="9189724" cy="5173813"/>
          </a:xfrm>
          <a:prstGeom prst="rect">
            <a:avLst/>
          </a:prstGeom>
          <a:noFill/>
          <a:ln>
            <a:noFill/>
          </a:ln>
        </p:spPr>
      </p:pic>
      <p:pic>
        <p:nvPicPr>
          <p:cNvPr id="67" name="Google Shape;67;p17"/>
          <p:cNvPicPr preferRelativeResize="0"/>
          <p:nvPr/>
        </p:nvPicPr>
        <p:blipFill rotWithShape="1">
          <a:blip r:embed="rId3">
            <a:alphaModFix/>
          </a:blip>
          <a:srcRect b="0" l="0" r="0" t="0"/>
          <a:stretch/>
        </p:blipFill>
        <p:spPr>
          <a:xfrm>
            <a:off x="2125795" y="1791171"/>
            <a:ext cx="4892409" cy="1334294"/>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68" name="Shape 68"/>
        <p:cNvGrpSpPr/>
        <p:nvPr/>
      </p:nvGrpSpPr>
      <p:grpSpPr>
        <a:xfrm>
          <a:off x="0" y="0"/>
          <a:ext cx="0" cy="0"/>
          <a:chOff x="0" y="0"/>
          <a:chExt cx="0" cy="0"/>
        </a:xfrm>
      </p:grpSpPr>
      <p:sp>
        <p:nvSpPr>
          <p:cNvPr id="69" name="Google Shape;69;p18"/>
          <p:cNvSpPr txBox="1"/>
          <p:nvPr>
            <p:ph type="title"/>
          </p:nvPr>
        </p:nvSpPr>
        <p:spPr>
          <a:xfrm>
            <a:off x="623888" y="1282304"/>
            <a:ext cx="7886700" cy="2139600"/>
          </a:xfrm>
          <a:prstGeom prst="rect">
            <a:avLst/>
          </a:prstGeom>
          <a:noFill/>
          <a:ln>
            <a:noFill/>
          </a:ln>
        </p:spPr>
        <p:txBody>
          <a:bodyPr anchorCtr="0" anchor="b" bIns="0" lIns="0" spcFirstLastPara="1" rIns="0" wrap="square" tIns="0">
            <a:normAutofit/>
          </a:bodyPr>
          <a:lstStyle>
            <a:lvl1pPr lvl="0" rtl="0" algn="l">
              <a:lnSpc>
                <a:spcPct val="90000"/>
              </a:lnSpc>
              <a:spcBef>
                <a:spcPts val="0"/>
              </a:spcBef>
              <a:spcAft>
                <a:spcPts val="0"/>
              </a:spcAft>
              <a:buClr>
                <a:srgbClr val="002A40"/>
              </a:buClr>
              <a:buSzPts val="4500"/>
              <a:buFont typeface="Helvetica Neue"/>
              <a:buNone/>
              <a:defRPr sz="4500">
                <a:solidFill>
                  <a:srgbClr val="002A40"/>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70" name="Google Shape;70;p18"/>
          <p:cNvSpPr txBox="1"/>
          <p:nvPr>
            <p:ph idx="1" type="body"/>
          </p:nvPr>
        </p:nvSpPr>
        <p:spPr>
          <a:xfrm>
            <a:off x="623888" y="3442097"/>
            <a:ext cx="7886700" cy="1125300"/>
          </a:xfrm>
          <a:prstGeom prst="rect">
            <a:avLst/>
          </a:prstGeom>
          <a:noFill/>
          <a:ln>
            <a:noFill/>
          </a:ln>
        </p:spPr>
        <p:txBody>
          <a:bodyPr anchorCtr="0" anchor="t" bIns="0" lIns="0" spcFirstLastPara="1" rIns="0" wrap="square" tIns="0">
            <a:normAutofit/>
          </a:bodyPr>
          <a:lstStyle>
            <a:lvl1pPr indent="-228600" lvl="0" marL="457200" rtl="0" algn="l">
              <a:lnSpc>
                <a:spcPct val="90000"/>
              </a:lnSpc>
              <a:spcBef>
                <a:spcPts val="800"/>
              </a:spcBef>
              <a:spcAft>
                <a:spcPts val="0"/>
              </a:spcAft>
              <a:buClr>
                <a:srgbClr val="002A40"/>
              </a:buClr>
              <a:buSzPts val="2100"/>
              <a:buNone/>
              <a:defRPr sz="2100">
                <a:solidFill>
                  <a:srgbClr val="002A40"/>
                </a:solidFill>
              </a:defRPr>
            </a:lvl1pPr>
            <a:lvl2pPr indent="-228600" lvl="1" marL="914400" rtl="0" algn="l">
              <a:lnSpc>
                <a:spcPct val="90000"/>
              </a:lnSpc>
              <a:spcBef>
                <a:spcPts val="400"/>
              </a:spcBef>
              <a:spcAft>
                <a:spcPts val="0"/>
              </a:spcAft>
              <a:buClr>
                <a:srgbClr val="888888"/>
              </a:buClr>
              <a:buSzPts val="1500"/>
              <a:buNone/>
              <a:defRPr sz="1500">
                <a:solidFill>
                  <a:srgbClr val="888888"/>
                </a:solidFill>
              </a:defRPr>
            </a:lvl2pPr>
            <a:lvl3pPr indent="-228600" lvl="2" marL="1371600" rtl="0" algn="l">
              <a:lnSpc>
                <a:spcPct val="90000"/>
              </a:lnSpc>
              <a:spcBef>
                <a:spcPts val="400"/>
              </a:spcBef>
              <a:spcAft>
                <a:spcPts val="0"/>
              </a:spcAft>
              <a:buClr>
                <a:srgbClr val="888888"/>
              </a:buClr>
              <a:buSzPts val="1400"/>
              <a:buNone/>
              <a:defRPr sz="1400">
                <a:solidFill>
                  <a:srgbClr val="888888"/>
                </a:solidFill>
              </a:defRPr>
            </a:lvl3pPr>
            <a:lvl4pPr indent="-228600" lvl="3" marL="1828800" rtl="0" algn="l">
              <a:lnSpc>
                <a:spcPct val="90000"/>
              </a:lnSpc>
              <a:spcBef>
                <a:spcPts val="400"/>
              </a:spcBef>
              <a:spcAft>
                <a:spcPts val="0"/>
              </a:spcAft>
              <a:buClr>
                <a:srgbClr val="888888"/>
              </a:buClr>
              <a:buSzPts val="1200"/>
              <a:buNone/>
              <a:defRPr sz="1200">
                <a:solidFill>
                  <a:srgbClr val="888888"/>
                </a:solidFill>
              </a:defRPr>
            </a:lvl4pPr>
            <a:lvl5pPr indent="-228600" lvl="4" marL="2286000" rtl="0" algn="l">
              <a:lnSpc>
                <a:spcPct val="90000"/>
              </a:lnSpc>
              <a:spcBef>
                <a:spcPts val="400"/>
              </a:spcBef>
              <a:spcAft>
                <a:spcPts val="0"/>
              </a:spcAft>
              <a:buClr>
                <a:srgbClr val="888888"/>
              </a:buClr>
              <a:buSzPts val="1200"/>
              <a:buNone/>
              <a:defRPr sz="1200">
                <a:solidFill>
                  <a:srgbClr val="888888"/>
                </a:solidFill>
              </a:defRPr>
            </a:lvl5pPr>
            <a:lvl6pPr indent="-228600" lvl="5" marL="2743200" rtl="0" algn="l">
              <a:lnSpc>
                <a:spcPct val="90000"/>
              </a:lnSpc>
              <a:spcBef>
                <a:spcPts val="400"/>
              </a:spcBef>
              <a:spcAft>
                <a:spcPts val="0"/>
              </a:spcAft>
              <a:buClr>
                <a:srgbClr val="888888"/>
              </a:buClr>
              <a:buSzPts val="1200"/>
              <a:buNone/>
              <a:defRPr sz="1200">
                <a:solidFill>
                  <a:srgbClr val="888888"/>
                </a:solidFill>
              </a:defRPr>
            </a:lvl6pPr>
            <a:lvl7pPr indent="-228600" lvl="6" marL="3200400" rtl="0" algn="l">
              <a:lnSpc>
                <a:spcPct val="90000"/>
              </a:lnSpc>
              <a:spcBef>
                <a:spcPts val="400"/>
              </a:spcBef>
              <a:spcAft>
                <a:spcPts val="0"/>
              </a:spcAft>
              <a:buClr>
                <a:srgbClr val="888888"/>
              </a:buClr>
              <a:buSzPts val="1200"/>
              <a:buNone/>
              <a:defRPr sz="1200">
                <a:solidFill>
                  <a:srgbClr val="888888"/>
                </a:solidFill>
              </a:defRPr>
            </a:lvl7pPr>
            <a:lvl8pPr indent="-228600" lvl="7" marL="3657600" rtl="0" algn="l">
              <a:lnSpc>
                <a:spcPct val="90000"/>
              </a:lnSpc>
              <a:spcBef>
                <a:spcPts val="400"/>
              </a:spcBef>
              <a:spcAft>
                <a:spcPts val="0"/>
              </a:spcAft>
              <a:buClr>
                <a:srgbClr val="888888"/>
              </a:buClr>
              <a:buSzPts val="1200"/>
              <a:buNone/>
              <a:defRPr sz="1200">
                <a:solidFill>
                  <a:srgbClr val="888888"/>
                </a:solidFill>
              </a:defRPr>
            </a:lvl8pPr>
            <a:lvl9pPr indent="-228600" lvl="8" marL="4114800" rtl="0" algn="l">
              <a:lnSpc>
                <a:spcPct val="90000"/>
              </a:lnSpc>
              <a:spcBef>
                <a:spcPts val="400"/>
              </a:spcBef>
              <a:spcAft>
                <a:spcPts val="0"/>
              </a:spcAft>
              <a:buClr>
                <a:srgbClr val="888888"/>
              </a:buClr>
              <a:buSzPts val="1200"/>
              <a:buNone/>
              <a:defRPr sz="1200">
                <a:solidFill>
                  <a:srgbClr val="888888"/>
                </a:solidFill>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71" name="Shape 71"/>
        <p:cNvGrpSpPr/>
        <p:nvPr/>
      </p:nvGrpSpPr>
      <p:grpSpPr>
        <a:xfrm>
          <a:off x="0" y="0"/>
          <a:ext cx="0" cy="0"/>
          <a:chOff x="0" y="0"/>
          <a:chExt cx="0" cy="0"/>
        </a:xfrm>
      </p:grpSpPr>
      <p:sp>
        <p:nvSpPr>
          <p:cNvPr id="72" name="Google Shape;72;p19"/>
          <p:cNvSpPr txBox="1"/>
          <p:nvPr>
            <p:ph type="title"/>
          </p:nvPr>
        </p:nvSpPr>
        <p:spPr>
          <a:xfrm>
            <a:off x="629841" y="273844"/>
            <a:ext cx="7886700" cy="994200"/>
          </a:xfrm>
          <a:prstGeom prst="rect">
            <a:avLst/>
          </a:prstGeom>
          <a:noFill/>
          <a:ln>
            <a:noFill/>
          </a:ln>
        </p:spPr>
        <p:txBody>
          <a:bodyPr anchorCtr="0" anchor="t" bIns="0" lIns="0" spcFirstLastPara="1" rIns="0" wrap="square" tIns="0">
            <a:normAutofit/>
          </a:bodyPr>
          <a:lstStyle>
            <a:lvl1pPr lvl="0" rtl="0" algn="l">
              <a:lnSpc>
                <a:spcPct val="90000"/>
              </a:lnSpc>
              <a:spcBef>
                <a:spcPts val="0"/>
              </a:spcBef>
              <a:spcAft>
                <a:spcPts val="0"/>
              </a:spcAft>
              <a:buClr>
                <a:srgbClr val="00D8EA"/>
              </a:buClr>
              <a:buSzPts val="3300"/>
              <a:buFont typeface="Helvetica Neue"/>
              <a:buNone/>
              <a:defRPr>
                <a:solidFill>
                  <a:srgbClr val="00D8EA"/>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73" name="Google Shape;73;p19"/>
          <p:cNvSpPr txBox="1"/>
          <p:nvPr>
            <p:ph idx="1" type="body"/>
          </p:nvPr>
        </p:nvSpPr>
        <p:spPr>
          <a:xfrm>
            <a:off x="629841" y="1260872"/>
            <a:ext cx="3868500" cy="618000"/>
          </a:xfrm>
          <a:prstGeom prst="rect">
            <a:avLst/>
          </a:prstGeom>
          <a:noFill/>
          <a:ln>
            <a:noFill/>
          </a:ln>
        </p:spPr>
        <p:txBody>
          <a:bodyPr anchorCtr="0" anchor="ctr" bIns="0" lIns="0" spcFirstLastPara="1" rIns="0" wrap="square" tIns="0">
            <a:normAutofit/>
          </a:bodyPr>
          <a:lstStyle>
            <a:lvl1pPr indent="-228600" lvl="0" marL="457200" rtl="0" algn="l">
              <a:lnSpc>
                <a:spcPct val="90000"/>
              </a:lnSpc>
              <a:spcBef>
                <a:spcPts val="800"/>
              </a:spcBef>
              <a:spcAft>
                <a:spcPts val="0"/>
              </a:spcAft>
              <a:buClr>
                <a:srgbClr val="002B42"/>
              </a:buClr>
              <a:buSzPts val="2100"/>
              <a:buNone/>
              <a:defRPr b="1" sz="2100"/>
            </a:lvl1pPr>
            <a:lvl2pPr indent="-228600" lvl="1" marL="914400" rtl="0" algn="l">
              <a:lnSpc>
                <a:spcPct val="90000"/>
              </a:lnSpc>
              <a:spcBef>
                <a:spcPts val="400"/>
              </a:spcBef>
              <a:spcAft>
                <a:spcPts val="0"/>
              </a:spcAft>
              <a:buClr>
                <a:srgbClr val="002B42"/>
              </a:buClr>
              <a:buSzPts val="1500"/>
              <a:buNone/>
              <a:defRPr b="1" sz="1500"/>
            </a:lvl2pPr>
            <a:lvl3pPr indent="-228600" lvl="2" marL="1371600" rtl="0" algn="l">
              <a:lnSpc>
                <a:spcPct val="90000"/>
              </a:lnSpc>
              <a:spcBef>
                <a:spcPts val="400"/>
              </a:spcBef>
              <a:spcAft>
                <a:spcPts val="0"/>
              </a:spcAft>
              <a:buClr>
                <a:srgbClr val="002B42"/>
              </a:buClr>
              <a:buSzPts val="1400"/>
              <a:buNone/>
              <a:defRPr b="1" sz="1400"/>
            </a:lvl3pPr>
            <a:lvl4pPr indent="-228600" lvl="3" marL="1828800" rtl="0" algn="l">
              <a:lnSpc>
                <a:spcPct val="90000"/>
              </a:lnSpc>
              <a:spcBef>
                <a:spcPts val="400"/>
              </a:spcBef>
              <a:spcAft>
                <a:spcPts val="0"/>
              </a:spcAft>
              <a:buClr>
                <a:srgbClr val="002B42"/>
              </a:buClr>
              <a:buSzPts val="1200"/>
              <a:buNone/>
              <a:defRPr b="1" sz="1200"/>
            </a:lvl4pPr>
            <a:lvl5pPr indent="-228600" lvl="4" marL="2286000" rtl="0" algn="l">
              <a:lnSpc>
                <a:spcPct val="90000"/>
              </a:lnSpc>
              <a:spcBef>
                <a:spcPts val="400"/>
              </a:spcBef>
              <a:spcAft>
                <a:spcPts val="0"/>
              </a:spcAft>
              <a:buClr>
                <a:srgbClr val="002B42"/>
              </a:buClr>
              <a:buSzPts val="1200"/>
              <a:buNone/>
              <a:defRPr b="1" sz="1200"/>
            </a:lvl5pPr>
            <a:lvl6pPr indent="-228600" lvl="5" marL="2743200" rtl="0" algn="l">
              <a:lnSpc>
                <a:spcPct val="90000"/>
              </a:lnSpc>
              <a:spcBef>
                <a:spcPts val="400"/>
              </a:spcBef>
              <a:spcAft>
                <a:spcPts val="0"/>
              </a:spcAft>
              <a:buClr>
                <a:schemeClr val="dk1"/>
              </a:buClr>
              <a:buSzPts val="1200"/>
              <a:buNone/>
              <a:defRPr b="1" sz="1200"/>
            </a:lvl6pPr>
            <a:lvl7pPr indent="-228600" lvl="6" marL="3200400" rtl="0" algn="l">
              <a:lnSpc>
                <a:spcPct val="90000"/>
              </a:lnSpc>
              <a:spcBef>
                <a:spcPts val="400"/>
              </a:spcBef>
              <a:spcAft>
                <a:spcPts val="0"/>
              </a:spcAft>
              <a:buClr>
                <a:schemeClr val="dk1"/>
              </a:buClr>
              <a:buSzPts val="1200"/>
              <a:buNone/>
              <a:defRPr b="1" sz="1200"/>
            </a:lvl7pPr>
            <a:lvl8pPr indent="-228600" lvl="7" marL="3657600" rtl="0" algn="l">
              <a:lnSpc>
                <a:spcPct val="90000"/>
              </a:lnSpc>
              <a:spcBef>
                <a:spcPts val="400"/>
              </a:spcBef>
              <a:spcAft>
                <a:spcPts val="0"/>
              </a:spcAft>
              <a:buClr>
                <a:schemeClr val="dk1"/>
              </a:buClr>
              <a:buSzPts val="1200"/>
              <a:buNone/>
              <a:defRPr b="1" sz="1200"/>
            </a:lvl8pPr>
            <a:lvl9pPr indent="-228600" lvl="8" marL="4114800" rtl="0" algn="l">
              <a:lnSpc>
                <a:spcPct val="90000"/>
              </a:lnSpc>
              <a:spcBef>
                <a:spcPts val="400"/>
              </a:spcBef>
              <a:spcAft>
                <a:spcPts val="0"/>
              </a:spcAft>
              <a:buClr>
                <a:schemeClr val="dk1"/>
              </a:buClr>
              <a:buSzPts val="1200"/>
              <a:buNone/>
              <a:defRPr b="1" sz="1200"/>
            </a:lvl9pPr>
          </a:lstStyle>
          <a:p/>
        </p:txBody>
      </p:sp>
      <p:sp>
        <p:nvSpPr>
          <p:cNvPr id="74" name="Google Shape;74;p19"/>
          <p:cNvSpPr txBox="1"/>
          <p:nvPr>
            <p:ph idx="2" type="body"/>
          </p:nvPr>
        </p:nvSpPr>
        <p:spPr>
          <a:xfrm>
            <a:off x="629841" y="1878806"/>
            <a:ext cx="3868500" cy="2763600"/>
          </a:xfrm>
          <a:prstGeom prst="rect">
            <a:avLst/>
          </a:prstGeom>
          <a:noFill/>
          <a:ln>
            <a:noFill/>
          </a:ln>
        </p:spPr>
        <p:txBody>
          <a:bodyPr anchorCtr="0" anchor="t" bIns="0" lIns="0" spcFirstLastPara="1" rIns="0" wrap="square" tIns="0">
            <a:normAutofit/>
          </a:bodyPr>
          <a:lstStyle>
            <a:lvl1pPr indent="-317500" lvl="0" marL="457200" rtl="0" algn="l">
              <a:lnSpc>
                <a:spcPct val="90000"/>
              </a:lnSpc>
              <a:spcBef>
                <a:spcPts val="800"/>
              </a:spcBef>
              <a:spcAft>
                <a:spcPts val="0"/>
              </a:spcAft>
              <a:buClr>
                <a:srgbClr val="002B42"/>
              </a:buClr>
              <a:buSzPts val="1400"/>
              <a:buChar char="•"/>
              <a:defRPr/>
            </a:lvl1pPr>
            <a:lvl2pPr indent="-317500" lvl="1" marL="914400" rtl="0" algn="l">
              <a:lnSpc>
                <a:spcPct val="90000"/>
              </a:lnSpc>
              <a:spcBef>
                <a:spcPts val="400"/>
              </a:spcBef>
              <a:spcAft>
                <a:spcPts val="0"/>
              </a:spcAft>
              <a:buClr>
                <a:srgbClr val="002B42"/>
              </a:buClr>
              <a:buSzPts val="1400"/>
              <a:buChar char="•"/>
              <a:defRPr/>
            </a:lvl2pPr>
            <a:lvl3pPr indent="-317500" lvl="2" marL="1371600" rtl="0" algn="l">
              <a:lnSpc>
                <a:spcPct val="90000"/>
              </a:lnSpc>
              <a:spcBef>
                <a:spcPts val="400"/>
              </a:spcBef>
              <a:spcAft>
                <a:spcPts val="0"/>
              </a:spcAft>
              <a:buClr>
                <a:srgbClr val="002B42"/>
              </a:buClr>
              <a:buSzPts val="1400"/>
              <a:buChar char="•"/>
              <a:defRPr/>
            </a:lvl3pPr>
            <a:lvl4pPr indent="-317500" lvl="3" marL="1828800" rtl="0" algn="l">
              <a:lnSpc>
                <a:spcPct val="90000"/>
              </a:lnSpc>
              <a:spcBef>
                <a:spcPts val="400"/>
              </a:spcBef>
              <a:spcAft>
                <a:spcPts val="0"/>
              </a:spcAft>
              <a:buClr>
                <a:srgbClr val="002B42"/>
              </a:buClr>
              <a:buSzPts val="1400"/>
              <a:buChar char="•"/>
              <a:defRPr/>
            </a:lvl4pPr>
            <a:lvl5pPr indent="-317500" lvl="4" marL="2286000" rtl="0" algn="l">
              <a:lnSpc>
                <a:spcPct val="90000"/>
              </a:lnSpc>
              <a:spcBef>
                <a:spcPts val="400"/>
              </a:spcBef>
              <a:spcAft>
                <a:spcPts val="0"/>
              </a:spcAft>
              <a:buClr>
                <a:srgbClr val="002B42"/>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75" name="Google Shape;75;p19"/>
          <p:cNvSpPr txBox="1"/>
          <p:nvPr>
            <p:ph idx="3" type="body"/>
          </p:nvPr>
        </p:nvSpPr>
        <p:spPr>
          <a:xfrm>
            <a:off x="4629150" y="1260872"/>
            <a:ext cx="3887400" cy="618000"/>
          </a:xfrm>
          <a:prstGeom prst="rect">
            <a:avLst/>
          </a:prstGeom>
          <a:noFill/>
          <a:ln>
            <a:noFill/>
          </a:ln>
        </p:spPr>
        <p:txBody>
          <a:bodyPr anchorCtr="0" anchor="ctr" bIns="0" lIns="0" spcFirstLastPara="1" rIns="0" wrap="square" tIns="0">
            <a:normAutofit/>
          </a:bodyPr>
          <a:lstStyle>
            <a:lvl1pPr indent="-228600" lvl="0" marL="457200" rtl="0" algn="l">
              <a:lnSpc>
                <a:spcPct val="90000"/>
              </a:lnSpc>
              <a:spcBef>
                <a:spcPts val="800"/>
              </a:spcBef>
              <a:spcAft>
                <a:spcPts val="0"/>
              </a:spcAft>
              <a:buClr>
                <a:srgbClr val="002B42"/>
              </a:buClr>
              <a:buSzPts val="2100"/>
              <a:buNone/>
              <a:defRPr b="1" sz="2100"/>
            </a:lvl1pPr>
            <a:lvl2pPr indent="-228600" lvl="1" marL="914400" rtl="0" algn="l">
              <a:lnSpc>
                <a:spcPct val="90000"/>
              </a:lnSpc>
              <a:spcBef>
                <a:spcPts val="400"/>
              </a:spcBef>
              <a:spcAft>
                <a:spcPts val="0"/>
              </a:spcAft>
              <a:buClr>
                <a:srgbClr val="002B42"/>
              </a:buClr>
              <a:buSzPts val="1500"/>
              <a:buNone/>
              <a:defRPr b="1" sz="1500"/>
            </a:lvl2pPr>
            <a:lvl3pPr indent="-228600" lvl="2" marL="1371600" rtl="0" algn="l">
              <a:lnSpc>
                <a:spcPct val="90000"/>
              </a:lnSpc>
              <a:spcBef>
                <a:spcPts val="400"/>
              </a:spcBef>
              <a:spcAft>
                <a:spcPts val="0"/>
              </a:spcAft>
              <a:buClr>
                <a:srgbClr val="002B42"/>
              </a:buClr>
              <a:buSzPts val="1400"/>
              <a:buNone/>
              <a:defRPr b="1" sz="1400"/>
            </a:lvl3pPr>
            <a:lvl4pPr indent="-228600" lvl="3" marL="1828800" rtl="0" algn="l">
              <a:lnSpc>
                <a:spcPct val="90000"/>
              </a:lnSpc>
              <a:spcBef>
                <a:spcPts val="400"/>
              </a:spcBef>
              <a:spcAft>
                <a:spcPts val="0"/>
              </a:spcAft>
              <a:buClr>
                <a:srgbClr val="002B42"/>
              </a:buClr>
              <a:buSzPts val="1200"/>
              <a:buNone/>
              <a:defRPr b="1" sz="1200"/>
            </a:lvl4pPr>
            <a:lvl5pPr indent="-228600" lvl="4" marL="2286000" rtl="0" algn="l">
              <a:lnSpc>
                <a:spcPct val="90000"/>
              </a:lnSpc>
              <a:spcBef>
                <a:spcPts val="400"/>
              </a:spcBef>
              <a:spcAft>
                <a:spcPts val="0"/>
              </a:spcAft>
              <a:buClr>
                <a:srgbClr val="002B42"/>
              </a:buClr>
              <a:buSzPts val="1200"/>
              <a:buNone/>
              <a:defRPr b="1" sz="1200"/>
            </a:lvl5pPr>
            <a:lvl6pPr indent="-228600" lvl="5" marL="2743200" rtl="0" algn="l">
              <a:lnSpc>
                <a:spcPct val="90000"/>
              </a:lnSpc>
              <a:spcBef>
                <a:spcPts val="400"/>
              </a:spcBef>
              <a:spcAft>
                <a:spcPts val="0"/>
              </a:spcAft>
              <a:buClr>
                <a:schemeClr val="dk1"/>
              </a:buClr>
              <a:buSzPts val="1200"/>
              <a:buNone/>
              <a:defRPr b="1" sz="1200"/>
            </a:lvl6pPr>
            <a:lvl7pPr indent="-228600" lvl="6" marL="3200400" rtl="0" algn="l">
              <a:lnSpc>
                <a:spcPct val="90000"/>
              </a:lnSpc>
              <a:spcBef>
                <a:spcPts val="400"/>
              </a:spcBef>
              <a:spcAft>
                <a:spcPts val="0"/>
              </a:spcAft>
              <a:buClr>
                <a:schemeClr val="dk1"/>
              </a:buClr>
              <a:buSzPts val="1200"/>
              <a:buNone/>
              <a:defRPr b="1" sz="1200"/>
            </a:lvl7pPr>
            <a:lvl8pPr indent="-228600" lvl="7" marL="3657600" rtl="0" algn="l">
              <a:lnSpc>
                <a:spcPct val="90000"/>
              </a:lnSpc>
              <a:spcBef>
                <a:spcPts val="400"/>
              </a:spcBef>
              <a:spcAft>
                <a:spcPts val="0"/>
              </a:spcAft>
              <a:buClr>
                <a:schemeClr val="dk1"/>
              </a:buClr>
              <a:buSzPts val="1200"/>
              <a:buNone/>
              <a:defRPr b="1" sz="1200"/>
            </a:lvl8pPr>
            <a:lvl9pPr indent="-228600" lvl="8" marL="4114800" rtl="0" algn="l">
              <a:lnSpc>
                <a:spcPct val="90000"/>
              </a:lnSpc>
              <a:spcBef>
                <a:spcPts val="400"/>
              </a:spcBef>
              <a:spcAft>
                <a:spcPts val="0"/>
              </a:spcAft>
              <a:buClr>
                <a:schemeClr val="dk1"/>
              </a:buClr>
              <a:buSzPts val="1200"/>
              <a:buNone/>
              <a:defRPr b="1" sz="1200"/>
            </a:lvl9pPr>
          </a:lstStyle>
          <a:p/>
        </p:txBody>
      </p:sp>
      <p:sp>
        <p:nvSpPr>
          <p:cNvPr id="76" name="Google Shape;76;p19"/>
          <p:cNvSpPr txBox="1"/>
          <p:nvPr>
            <p:ph idx="4" type="body"/>
          </p:nvPr>
        </p:nvSpPr>
        <p:spPr>
          <a:xfrm>
            <a:off x="4629150" y="1878806"/>
            <a:ext cx="3887400" cy="2763600"/>
          </a:xfrm>
          <a:prstGeom prst="rect">
            <a:avLst/>
          </a:prstGeom>
          <a:noFill/>
          <a:ln>
            <a:noFill/>
          </a:ln>
        </p:spPr>
        <p:txBody>
          <a:bodyPr anchorCtr="0" anchor="t" bIns="0" lIns="0" spcFirstLastPara="1" rIns="0" wrap="square" tIns="0">
            <a:normAutofit/>
          </a:bodyPr>
          <a:lstStyle>
            <a:lvl1pPr indent="-317500" lvl="0" marL="457200" rtl="0" algn="l">
              <a:lnSpc>
                <a:spcPct val="90000"/>
              </a:lnSpc>
              <a:spcBef>
                <a:spcPts val="800"/>
              </a:spcBef>
              <a:spcAft>
                <a:spcPts val="0"/>
              </a:spcAft>
              <a:buClr>
                <a:srgbClr val="002B42"/>
              </a:buClr>
              <a:buSzPts val="1400"/>
              <a:buChar char="•"/>
              <a:defRPr/>
            </a:lvl1pPr>
            <a:lvl2pPr indent="-317500" lvl="1" marL="914400" rtl="0" algn="l">
              <a:lnSpc>
                <a:spcPct val="90000"/>
              </a:lnSpc>
              <a:spcBef>
                <a:spcPts val="400"/>
              </a:spcBef>
              <a:spcAft>
                <a:spcPts val="0"/>
              </a:spcAft>
              <a:buClr>
                <a:srgbClr val="002B42"/>
              </a:buClr>
              <a:buSzPts val="1400"/>
              <a:buChar char="•"/>
              <a:defRPr/>
            </a:lvl2pPr>
            <a:lvl3pPr indent="-317500" lvl="2" marL="1371600" rtl="0" algn="l">
              <a:lnSpc>
                <a:spcPct val="90000"/>
              </a:lnSpc>
              <a:spcBef>
                <a:spcPts val="400"/>
              </a:spcBef>
              <a:spcAft>
                <a:spcPts val="0"/>
              </a:spcAft>
              <a:buClr>
                <a:srgbClr val="002B42"/>
              </a:buClr>
              <a:buSzPts val="1400"/>
              <a:buChar char="•"/>
              <a:defRPr/>
            </a:lvl3pPr>
            <a:lvl4pPr indent="-317500" lvl="3" marL="1828800" rtl="0" algn="l">
              <a:lnSpc>
                <a:spcPct val="90000"/>
              </a:lnSpc>
              <a:spcBef>
                <a:spcPts val="400"/>
              </a:spcBef>
              <a:spcAft>
                <a:spcPts val="0"/>
              </a:spcAft>
              <a:buClr>
                <a:srgbClr val="002B42"/>
              </a:buClr>
              <a:buSzPts val="1400"/>
              <a:buChar char="•"/>
              <a:defRPr/>
            </a:lvl4pPr>
            <a:lvl5pPr indent="-317500" lvl="4" marL="2286000" rtl="0" algn="l">
              <a:lnSpc>
                <a:spcPct val="90000"/>
              </a:lnSpc>
              <a:spcBef>
                <a:spcPts val="400"/>
              </a:spcBef>
              <a:spcAft>
                <a:spcPts val="0"/>
              </a:spcAft>
              <a:buClr>
                <a:srgbClr val="002B42"/>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7" name="Shape 77"/>
        <p:cNvGrpSpPr/>
        <p:nvPr/>
      </p:nvGrpSpPr>
      <p:grpSpPr>
        <a:xfrm>
          <a:off x="0" y="0"/>
          <a:ext cx="0" cy="0"/>
          <a:chOff x="0" y="0"/>
          <a:chExt cx="0" cy="0"/>
        </a:xfrm>
      </p:grpSpPr>
      <p:sp>
        <p:nvSpPr>
          <p:cNvPr id="78" name="Google Shape;78;p20"/>
          <p:cNvSpPr txBox="1"/>
          <p:nvPr>
            <p:ph type="title"/>
          </p:nvPr>
        </p:nvSpPr>
        <p:spPr>
          <a:xfrm>
            <a:off x="628650" y="531341"/>
            <a:ext cx="7886700" cy="736800"/>
          </a:xfrm>
          <a:prstGeom prst="rect">
            <a:avLst/>
          </a:prstGeom>
          <a:noFill/>
          <a:ln>
            <a:noFill/>
          </a:ln>
        </p:spPr>
        <p:txBody>
          <a:bodyPr anchorCtr="0" anchor="t" bIns="0" lIns="0" spcFirstLastPara="1" rIns="0" wrap="square" tIns="0">
            <a:normAutofit/>
          </a:bodyPr>
          <a:lstStyle>
            <a:lvl1pPr lvl="0" rtl="0" algn="l">
              <a:lnSpc>
                <a:spcPct val="90000"/>
              </a:lnSpc>
              <a:spcBef>
                <a:spcPts val="0"/>
              </a:spcBef>
              <a:spcAft>
                <a:spcPts val="0"/>
              </a:spcAft>
              <a:buClr>
                <a:srgbClr val="00D8EA"/>
              </a:buClr>
              <a:buSzPts val="3300"/>
              <a:buFont typeface="Helvetica Neue"/>
              <a:buNone/>
              <a:defRPr>
                <a:solidFill>
                  <a:srgbClr val="00D8EA"/>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79" name="Shape 79"/>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80" name="Shape 80"/>
        <p:cNvGrpSpPr/>
        <p:nvPr/>
      </p:nvGrpSpPr>
      <p:grpSpPr>
        <a:xfrm>
          <a:off x="0" y="0"/>
          <a:ext cx="0" cy="0"/>
          <a:chOff x="0" y="0"/>
          <a:chExt cx="0" cy="0"/>
        </a:xfrm>
      </p:grpSpPr>
      <p:sp>
        <p:nvSpPr>
          <p:cNvPr id="81" name="Google Shape;81;p22"/>
          <p:cNvSpPr txBox="1"/>
          <p:nvPr>
            <p:ph type="title"/>
          </p:nvPr>
        </p:nvSpPr>
        <p:spPr>
          <a:xfrm>
            <a:off x="629841" y="342900"/>
            <a:ext cx="2949000" cy="1200300"/>
          </a:xfrm>
          <a:prstGeom prst="rect">
            <a:avLst/>
          </a:prstGeom>
          <a:noFill/>
          <a:ln>
            <a:noFill/>
          </a:ln>
        </p:spPr>
        <p:txBody>
          <a:bodyPr anchorCtr="0" anchor="b" bIns="0" lIns="0" spcFirstLastPara="1" rIns="0" wrap="square" tIns="0">
            <a:normAutofit/>
          </a:bodyPr>
          <a:lstStyle>
            <a:lvl1pPr lvl="0" rtl="0" algn="l">
              <a:lnSpc>
                <a:spcPct val="90000"/>
              </a:lnSpc>
              <a:spcBef>
                <a:spcPts val="0"/>
              </a:spcBef>
              <a:spcAft>
                <a:spcPts val="0"/>
              </a:spcAft>
              <a:buClr>
                <a:srgbClr val="00D8EA"/>
              </a:buClr>
              <a:buSzPts val="2400"/>
              <a:buFont typeface="Helvetica Neue"/>
              <a:buNone/>
              <a:defRPr sz="2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82" name="Google Shape;82;p22"/>
          <p:cNvSpPr txBox="1"/>
          <p:nvPr>
            <p:ph idx="1" type="body"/>
          </p:nvPr>
        </p:nvSpPr>
        <p:spPr>
          <a:xfrm>
            <a:off x="3887391" y="740569"/>
            <a:ext cx="4629300" cy="3655200"/>
          </a:xfrm>
          <a:prstGeom prst="rect">
            <a:avLst/>
          </a:prstGeom>
          <a:noFill/>
          <a:ln>
            <a:noFill/>
          </a:ln>
        </p:spPr>
        <p:txBody>
          <a:bodyPr anchorCtr="0" anchor="t" bIns="0" lIns="0" spcFirstLastPara="1" rIns="0" wrap="square" tIns="0">
            <a:normAutofit/>
          </a:bodyPr>
          <a:lstStyle>
            <a:lvl1pPr indent="-381000" lvl="0" marL="457200" rtl="0" algn="l">
              <a:lnSpc>
                <a:spcPct val="90000"/>
              </a:lnSpc>
              <a:spcBef>
                <a:spcPts val="800"/>
              </a:spcBef>
              <a:spcAft>
                <a:spcPts val="0"/>
              </a:spcAft>
              <a:buClr>
                <a:srgbClr val="002B42"/>
              </a:buClr>
              <a:buSzPts val="2400"/>
              <a:buChar char="•"/>
              <a:defRPr sz="2400"/>
            </a:lvl1pPr>
            <a:lvl2pPr indent="-361950" lvl="1" marL="914400" rtl="0" algn="l">
              <a:lnSpc>
                <a:spcPct val="90000"/>
              </a:lnSpc>
              <a:spcBef>
                <a:spcPts val="400"/>
              </a:spcBef>
              <a:spcAft>
                <a:spcPts val="0"/>
              </a:spcAft>
              <a:buClr>
                <a:srgbClr val="002B42"/>
              </a:buClr>
              <a:buSzPts val="2100"/>
              <a:buChar char="•"/>
              <a:defRPr sz="2100"/>
            </a:lvl2pPr>
            <a:lvl3pPr indent="-342900" lvl="2" marL="1371600" rtl="0" algn="l">
              <a:lnSpc>
                <a:spcPct val="90000"/>
              </a:lnSpc>
              <a:spcBef>
                <a:spcPts val="400"/>
              </a:spcBef>
              <a:spcAft>
                <a:spcPts val="0"/>
              </a:spcAft>
              <a:buClr>
                <a:srgbClr val="002B42"/>
              </a:buClr>
              <a:buSzPts val="1800"/>
              <a:buChar char="•"/>
              <a:defRPr sz="1800"/>
            </a:lvl3pPr>
            <a:lvl4pPr indent="-323850" lvl="3" marL="1828800" rtl="0" algn="l">
              <a:lnSpc>
                <a:spcPct val="90000"/>
              </a:lnSpc>
              <a:spcBef>
                <a:spcPts val="400"/>
              </a:spcBef>
              <a:spcAft>
                <a:spcPts val="0"/>
              </a:spcAft>
              <a:buClr>
                <a:srgbClr val="002B42"/>
              </a:buClr>
              <a:buSzPts val="1500"/>
              <a:buChar char="•"/>
              <a:defRPr sz="1500"/>
            </a:lvl4pPr>
            <a:lvl5pPr indent="-323850" lvl="4" marL="2286000" rtl="0" algn="l">
              <a:lnSpc>
                <a:spcPct val="90000"/>
              </a:lnSpc>
              <a:spcBef>
                <a:spcPts val="400"/>
              </a:spcBef>
              <a:spcAft>
                <a:spcPts val="0"/>
              </a:spcAft>
              <a:buClr>
                <a:srgbClr val="002B42"/>
              </a:buClr>
              <a:buSzPts val="1500"/>
              <a:buChar char="•"/>
              <a:defRPr sz="1500"/>
            </a:lvl5pPr>
            <a:lvl6pPr indent="-323850" lvl="5" marL="2743200" rtl="0" algn="l">
              <a:lnSpc>
                <a:spcPct val="90000"/>
              </a:lnSpc>
              <a:spcBef>
                <a:spcPts val="400"/>
              </a:spcBef>
              <a:spcAft>
                <a:spcPts val="0"/>
              </a:spcAft>
              <a:buClr>
                <a:schemeClr val="dk1"/>
              </a:buClr>
              <a:buSzPts val="1500"/>
              <a:buChar char="•"/>
              <a:defRPr sz="1500"/>
            </a:lvl6pPr>
            <a:lvl7pPr indent="-323850" lvl="6" marL="3200400" rtl="0" algn="l">
              <a:lnSpc>
                <a:spcPct val="90000"/>
              </a:lnSpc>
              <a:spcBef>
                <a:spcPts val="400"/>
              </a:spcBef>
              <a:spcAft>
                <a:spcPts val="0"/>
              </a:spcAft>
              <a:buClr>
                <a:schemeClr val="dk1"/>
              </a:buClr>
              <a:buSzPts val="1500"/>
              <a:buChar char="•"/>
              <a:defRPr sz="1500"/>
            </a:lvl7pPr>
            <a:lvl8pPr indent="-323850" lvl="7" marL="3657600" rtl="0" algn="l">
              <a:lnSpc>
                <a:spcPct val="90000"/>
              </a:lnSpc>
              <a:spcBef>
                <a:spcPts val="400"/>
              </a:spcBef>
              <a:spcAft>
                <a:spcPts val="0"/>
              </a:spcAft>
              <a:buClr>
                <a:schemeClr val="dk1"/>
              </a:buClr>
              <a:buSzPts val="1500"/>
              <a:buChar char="•"/>
              <a:defRPr sz="1500"/>
            </a:lvl8pPr>
            <a:lvl9pPr indent="-323850" lvl="8" marL="4114800" rtl="0" algn="l">
              <a:lnSpc>
                <a:spcPct val="90000"/>
              </a:lnSpc>
              <a:spcBef>
                <a:spcPts val="400"/>
              </a:spcBef>
              <a:spcAft>
                <a:spcPts val="0"/>
              </a:spcAft>
              <a:buClr>
                <a:schemeClr val="dk1"/>
              </a:buClr>
              <a:buSzPts val="1500"/>
              <a:buChar char="•"/>
              <a:defRPr sz="1500"/>
            </a:lvl9pPr>
          </a:lstStyle>
          <a:p/>
        </p:txBody>
      </p:sp>
      <p:sp>
        <p:nvSpPr>
          <p:cNvPr id="83" name="Google Shape;83;p22"/>
          <p:cNvSpPr txBox="1"/>
          <p:nvPr>
            <p:ph idx="2" type="body"/>
          </p:nvPr>
        </p:nvSpPr>
        <p:spPr>
          <a:xfrm>
            <a:off x="629841" y="1543050"/>
            <a:ext cx="2949000" cy="2858700"/>
          </a:xfrm>
          <a:prstGeom prst="rect">
            <a:avLst/>
          </a:prstGeom>
          <a:noFill/>
          <a:ln>
            <a:noFill/>
          </a:ln>
        </p:spPr>
        <p:txBody>
          <a:bodyPr anchorCtr="0" anchor="t" bIns="0" lIns="0" spcFirstLastPara="1" rIns="0" wrap="square" tIns="0">
            <a:normAutofit/>
          </a:bodyPr>
          <a:lstStyle>
            <a:lvl1pPr indent="-228600" lvl="0" marL="457200" rtl="0" algn="l">
              <a:lnSpc>
                <a:spcPct val="90000"/>
              </a:lnSpc>
              <a:spcBef>
                <a:spcPts val="800"/>
              </a:spcBef>
              <a:spcAft>
                <a:spcPts val="0"/>
              </a:spcAft>
              <a:buClr>
                <a:srgbClr val="002B42"/>
              </a:buClr>
              <a:buSzPts val="1200"/>
              <a:buNone/>
              <a:defRPr sz="1200"/>
            </a:lvl1pPr>
            <a:lvl2pPr indent="-228600" lvl="1" marL="914400" rtl="0" algn="l">
              <a:lnSpc>
                <a:spcPct val="90000"/>
              </a:lnSpc>
              <a:spcBef>
                <a:spcPts val="400"/>
              </a:spcBef>
              <a:spcAft>
                <a:spcPts val="0"/>
              </a:spcAft>
              <a:buClr>
                <a:srgbClr val="002B42"/>
              </a:buClr>
              <a:buSzPts val="1100"/>
              <a:buNone/>
              <a:defRPr sz="1100"/>
            </a:lvl2pPr>
            <a:lvl3pPr indent="-228600" lvl="2" marL="1371600" rtl="0" algn="l">
              <a:lnSpc>
                <a:spcPct val="90000"/>
              </a:lnSpc>
              <a:spcBef>
                <a:spcPts val="400"/>
              </a:spcBef>
              <a:spcAft>
                <a:spcPts val="0"/>
              </a:spcAft>
              <a:buClr>
                <a:srgbClr val="002B42"/>
              </a:buClr>
              <a:buSzPts val="900"/>
              <a:buNone/>
              <a:defRPr sz="900"/>
            </a:lvl3pPr>
            <a:lvl4pPr indent="-228600" lvl="3" marL="1828800" rtl="0" algn="l">
              <a:lnSpc>
                <a:spcPct val="90000"/>
              </a:lnSpc>
              <a:spcBef>
                <a:spcPts val="400"/>
              </a:spcBef>
              <a:spcAft>
                <a:spcPts val="0"/>
              </a:spcAft>
              <a:buClr>
                <a:srgbClr val="002B42"/>
              </a:buClr>
              <a:buSzPts val="800"/>
              <a:buNone/>
              <a:defRPr sz="800"/>
            </a:lvl4pPr>
            <a:lvl5pPr indent="-228600" lvl="4" marL="2286000" rtl="0" algn="l">
              <a:lnSpc>
                <a:spcPct val="90000"/>
              </a:lnSpc>
              <a:spcBef>
                <a:spcPts val="400"/>
              </a:spcBef>
              <a:spcAft>
                <a:spcPts val="0"/>
              </a:spcAft>
              <a:buClr>
                <a:srgbClr val="002B42"/>
              </a:buClr>
              <a:buSzPts val="800"/>
              <a:buNone/>
              <a:defRPr sz="800"/>
            </a:lvl5pPr>
            <a:lvl6pPr indent="-228600" lvl="5" marL="2743200" rtl="0" algn="l">
              <a:lnSpc>
                <a:spcPct val="90000"/>
              </a:lnSpc>
              <a:spcBef>
                <a:spcPts val="400"/>
              </a:spcBef>
              <a:spcAft>
                <a:spcPts val="0"/>
              </a:spcAft>
              <a:buClr>
                <a:schemeClr val="dk1"/>
              </a:buClr>
              <a:buSzPts val="800"/>
              <a:buNone/>
              <a:defRPr sz="800"/>
            </a:lvl6pPr>
            <a:lvl7pPr indent="-228600" lvl="6" marL="3200400" rtl="0" algn="l">
              <a:lnSpc>
                <a:spcPct val="90000"/>
              </a:lnSpc>
              <a:spcBef>
                <a:spcPts val="400"/>
              </a:spcBef>
              <a:spcAft>
                <a:spcPts val="0"/>
              </a:spcAft>
              <a:buClr>
                <a:schemeClr val="dk1"/>
              </a:buClr>
              <a:buSzPts val="800"/>
              <a:buNone/>
              <a:defRPr sz="800"/>
            </a:lvl7pPr>
            <a:lvl8pPr indent="-228600" lvl="7" marL="3657600" rtl="0" algn="l">
              <a:lnSpc>
                <a:spcPct val="90000"/>
              </a:lnSpc>
              <a:spcBef>
                <a:spcPts val="400"/>
              </a:spcBef>
              <a:spcAft>
                <a:spcPts val="0"/>
              </a:spcAft>
              <a:buClr>
                <a:schemeClr val="dk1"/>
              </a:buClr>
              <a:buSzPts val="800"/>
              <a:buNone/>
              <a:defRPr sz="800"/>
            </a:lvl8pPr>
            <a:lvl9pPr indent="-228600" lvl="8" marL="4114800" rtl="0" algn="l">
              <a:lnSpc>
                <a:spcPct val="90000"/>
              </a:lnSpc>
              <a:spcBef>
                <a:spcPts val="400"/>
              </a:spcBef>
              <a:spcAft>
                <a:spcPts val="0"/>
              </a:spcAft>
              <a:buClr>
                <a:schemeClr val="dk1"/>
              </a:buClr>
              <a:buSzPts val="800"/>
              <a:buNone/>
              <a:defRPr sz="800"/>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84" name="Shape 84"/>
        <p:cNvGrpSpPr/>
        <p:nvPr/>
      </p:nvGrpSpPr>
      <p:grpSpPr>
        <a:xfrm>
          <a:off x="0" y="0"/>
          <a:ext cx="0" cy="0"/>
          <a:chOff x="0" y="0"/>
          <a:chExt cx="0" cy="0"/>
        </a:xfrm>
      </p:grpSpPr>
      <p:sp>
        <p:nvSpPr>
          <p:cNvPr id="85" name="Google Shape;85;p23"/>
          <p:cNvSpPr txBox="1"/>
          <p:nvPr>
            <p:ph type="title"/>
          </p:nvPr>
        </p:nvSpPr>
        <p:spPr>
          <a:xfrm>
            <a:off x="629841" y="342900"/>
            <a:ext cx="2949000" cy="1200300"/>
          </a:xfrm>
          <a:prstGeom prst="rect">
            <a:avLst/>
          </a:prstGeom>
          <a:noFill/>
          <a:ln>
            <a:noFill/>
          </a:ln>
        </p:spPr>
        <p:txBody>
          <a:bodyPr anchorCtr="0" anchor="b" bIns="0" lIns="0" spcFirstLastPara="1" rIns="0" wrap="square" tIns="0">
            <a:normAutofit/>
          </a:bodyPr>
          <a:lstStyle>
            <a:lvl1pPr lvl="0" rtl="0" algn="l">
              <a:lnSpc>
                <a:spcPct val="90000"/>
              </a:lnSpc>
              <a:spcBef>
                <a:spcPts val="0"/>
              </a:spcBef>
              <a:spcAft>
                <a:spcPts val="0"/>
              </a:spcAft>
              <a:buClr>
                <a:srgbClr val="00D8EA"/>
              </a:buClr>
              <a:buSzPts val="2400"/>
              <a:buFont typeface="Helvetica Neue"/>
              <a:buNone/>
              <a:defRPr sz="2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86" name="Google Shape;86;p23"/>
          <p:cNvSpPr/>
          <p:nvPr>
            <p:ph idx="2" type="pic"/>
          </p:nvPr>
        </p:nvSpPr>
        <p:spPr>
          <a:xfrm>
            <a:off x="3887391" y="740569"/>
            <a:ext cx="4629300" cy="3655200"/>
          </a:xfrm>
          <a:prstGeom prst="rect">
            <a:avLst/>
          </a:prstGeom>
          <a:noFill/>
          <a:ln>
            <a:noFill/>
          </a:ln>
        </p:spPr>
      </p:sp>
      <p:sp>
        <p:nvSpPr>
          <p:cNvPr id="87" name="Google Shape;87;p23"/>
          <p:cNvSpPr txBox="1"/>
          <p:nvPr>
            <p:ph idx="1" type="body"/>
          </p:nvPr>
        </p:nvSpPr>
        <p:spPr>
          <a:xfrm>
            <a:off x="629841" y="1543050"/>
            <a:ext cx="2949000" cy="2858700"/>
          </a:xfrm>
          <a:prstGeom prst="rect">
            <a:avLst/>
          </a:prstGeom>
          <a:noFill/>
          <a:ln>
            <a:noFill/>
          </a:ln>
        </p:spPr>
        <p:txBody>
          <a:bodyPr anchorCtr="0" anchor="t" bIns="0" lIns="0" spcFirstLastPara="1" rIns="0" wrap="square" tIns="0">
            <a:normAutofit/>
          </a:bodyPr>
          <a:lstStyle>
            <a:lvl1pPr indent="-228600" lvl="0" marL="457200" rtl="0" algn="l">
              <a:lnSpc>
                <a:spcPct val="90000"/>
              </a:lnSpc>
              <a:spcBef>
                <a:spcPts val="800"/>
              </a:spcBef>
              <a:spcAft>
                <a:spcPts val="0"/>
              </a:spcAft>
              <a:buClr>
                <a:srgbClr val="002B42"/>
              </a:buClr>
              <a:buSzPts val="1200"/>
              <a:buNone/>
              <a:defRPr sz="1200"/>
            </a:lvl1pPr>
            <a:lvl2pPr indent="-228600" lvl="1" marL="914400" rtl="0" algn="l">
              <a:lnSpc>
                <a:spcPct val="90000"/>
              </a:lnSpc>
              <a:spcBef>
                <a:spcPts val="400"/>
              </a:spcBef>
              <a:spcAft>
                <a:spcPts val="0"/>
              </a:spcAft>
              <a:buClr>
                <a:srgbClr val="002B42"/>
              </a:buClr>
              <a:buSzPts val="1100"/>
              <a:buNone/>
              <a:defRPr sz="1100"/>
            </a:lvl2pPr>
            <a:lvl3pPr indent="-228600" lvl="2" marL="1371600" rtl="0" algn="l">
              <a:lnSpc>
                <a:spcPct val="90000"/>
              </a:lnSpc>
              <a:spcBef>
                <a:spcPts val="400"/>
              </a:spcBef>
              <a:spcAft>
                <a:spcPts val="0"/>
              </a:spcAft>
              <a:buClr>
                <a:srgbClr val="002B42"/>
              </a:buClr>
              <a:buSzPts val="900"/>
              <a:buNone/>
              <a:defRPr sz="900"/>
            </a:lvl3pPr>
            <a:lvl4pPr indent="-228600" lvl="3" marL="1828800" rtl="0" algn="l">
              <a:lnSpc>
                <a:spcPct val="90000"/>
              </a:lnSpc>
              <a:spcBef>
                <a:spcPts val="400"/>
              </a:spcBef>
              <a:spcAft>
                <a:spcPts val="0"/>
              </a:spcAft>
              <a:buClr>
                <a:srgbClr val="002B42"/>
              </a:buClr>
              <a:buSzPts val="800"/>
              <a:buNone/>
              <a:defRPr sz="800"/>
            </a:lvl4pPr>
            <a:lvl5pPr indent="-228600" lvl="4" marL="2286000" rtl="0" algn="l">
              <a:lnSpc>
                <a:spcPct val="90000"/>
              </a:lnSpc>
              <a:spcBef>
                <a:spcPts val="400"/>
              </a:spcBef>
              <a:spcAft>
                <a:spcPts val="0"/>
              </a:spcAft>
              <a:buClr>
                <a:srgbClr val="002B42"/>
              </a:buClr>
              <a:buSzPts val="800"/>
              <a:buNone/>
              <a:defRPr sz="800"/>
            </a:lvl5pPr>
            <a:lvl6pPr indent="-228600" lvl="5" marL="2743200" rtl="0" algn="l">
              <a:lnSpc>
                <a:spcPct val="90000"/>
              </a:lnSpc>
              <a:spcBef>
                <a:spcPts val="400"/>
              </a:spcBef>
              <a:spcAft>
                <a:spcPts val="0"/>
              </a:spcAft>
              <a:buClr>
                <a:schemeClr val="dk1"/>
              </a:buClr>
              <a:buSzPts val="800"/>
              <a:buNone/>
              <a:defRPr sz="800"/>
            </a:lvl6pPr>
            <a:lvl7pPr indent="-228600" lvl="6" marL="3200400" rtl="0" algn="l">
              <a:lnSpc>
                <a:spcPct val="90000"/>
              </a:lnSpc>
              <a:spcBef>
                <a:spcPts val="400"/>
              </a:spcBef>
              <a:spcAft>
                <a:spcPts val="0"/>
              </a:spcAft>
              <a:buClr>
                <a:schemeClr val="dk1"/>
              </a:buClr>
              <a:buSzPts val="800"/>
              <a:buNone/>
              <a:defRPr sz="800"/>
            </a:lvl7pPr>
            <a:lvl8pPr indent="-228600" lvl="7" marL="3657600" rtl="0" algn="l">
              <a:lnSpc>
                <a:spcPct val="90000"/>
              </a:lnSpc>
              <a:spcBef>
                <a:spcPts val="400"/>
              </a:spcBef>
              <a:spcAft>
                <a:spcPts val="0"/>
              </a:spcAft>
              <a:buClr>
                <a:schemeClr val="dk1"/>
              </a:buClr>
              <a:buSzPts val="800"/>
              <a:buNone/>
              <a:defRPr sz="800"/>
            </a:lvl8pPr>
            <a:lvl9pPr indent="-228600" lvl="8" marL="4114800" rtl="0" algn="l">
              <a:lnSpc>
                <a:spcPct val="90000"/>
              </a:lnSpc>
              <a:spcBef>
                <a:spcPts val="400"/>
              </a:spcBef>
              <a:spcAft>
                <a:spcPts val="0"/>
              </a:spcAft>
              <a:buClr>
                <a:schemeClr val="dk1"/>
              </a:buClr>
              <a:buSzPts val="800"/>
              <a:buNone/>
              <a:defRPr sz="800"/>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88" name="Shape 88"/>
        <p:cNvGrpSpPr/>
        <p:nvPr/>
      </p:nvGrpSpPr>
      <p:grpSpPr>
        <a:xfrm>
          <a:off x="0" y="0"/>
          <a:ext cx="0" cy="0"/>
          <a:chOff x="0" y="0"/>
          <a:chExt cx="0" cy="0"/>
        </a:xfrm>
      </p:grpSpPr>
      <p:sp>
        <p:nvSpPr>
          <p:cNvPr id="89" name="Google Shape;89;p24"/>
          <p:cNvSpPr txBox="1"/>
          <p:nvPr>
            <p:ph type="title"/>
          </p:nvPr>
        </p:nvSpPr>
        <p:spPr>
          <a:xfrm>
            <a:off x="628650" y="531341"/>
            <a:ext cx="7886700" cy="736800"/>
          </a:xfrm>
          <a:prstGeom prst="rect">
            <a:avLst/>
          </a:prstGeom>
          <a:noFill/>
          <a:ln>
            <a:noFill/>
          </a:ln>
        </p:spPr>
        <p:txBody>
          <a:bodyPr anchorCtr="0" anchor="t" bIns="0" lIns="0" spcFirstLastPara="1" rIns="0" wrap="square" tIns="0">
            <a:normAutofit/>
          </a:bodyPr>
          <a:lstStyle>
            <a:lvl1pPr lvl="0" rtl="0" algn="l">
              <a:lnSpc>
                <a:spcPct val="90000"/>
              </a:lnSpc>
              <a:spcBef>
                <a:spcPts val="0"/>
              </a:spcBef>
              <a:spcAft>
                <a:spcPts val="0"/>
              </a:spcAft>
              <a:buClr>
                <a:srgbClr val="00D8EA"/>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90" name="Google Shape;90;p24"/>
          <p:cNvSpPr txBox="1"/>
          <p:nvPr>
            <p:ph idx="1" type="body"/>
          </p:nvPr>
        </p:nvSpPr>
        <p:spPr>
          <a:xfrm rot="5400000">
            <a:off x="2940300" y="-942431"/>
            <a:ext cx="3263400" cy="7886700"/>
          </a:xfrm>
          <a:prstGeom prst="rect">
            <a:avLst/>
          </a:prstGeom>
          <a:noFill/>
          <a:ln>
            <a:noFill/>
          </a:ln>
        </p:spPr>
        <p:txBody>
          <a:bodyPr anchorCtr="0" anchor="t" bIns="0" lIns="0" spcFirstLastPara="1" rIns="0" wrap="square" tIns="0">
            <a:normAutofit/>
          </a:bodyPr>
          <a:lstStyle>
            <a:lvl1pPr indent="-317500" lvl="0" marL="457200" rtl="0" algn="l">
              <a:lnSpc>
                <a:spcPct val="90000"/>
              </a:lnSpc>
              <a:spcBef>
                <a:spcPts val="800"/>
              </a:spcBef>
              <a:spcAft>
                <a:spcPts val="0"/>
              </a:spcAft>
              <a:buClr>
                <a:srgbClr val="002B42"/>
              </a:buClr>
              <a:buSzPts val="1400"/>
              <a:buChar char="•"/>
              <a:defRPr/>
            </a:lvl1pPr>
            <a:lvl2pPr indent="-317500" lvl="1" marL="914400" rtl="0" algn="l">
              <a:lnSpc>
                <a:spcPct val="90000"/>
              </a:lnSpc>
              <a:spcBef>
                <a:spcPts val="400"/>
              </a:spcBef>
              <a:spcAft>
                <a:spcPts val="0"/>
              </a:spcAft>
              <a:buClr>
                <a:srgbClr val="002B42"/>
              </a:buClr>
              <a:buSzPts val="1400"/>
              <a:buChar char="•"/>
              <a:defRPr/>
            </a:lvl2pPr>
            <a:lvl3pPr indent="-317500" lvl="2" marL="1371600" rtl="0" algn="l">
              <a:lnSpc>
                <a:spcPct val="90000"/>
              </a:lnSpc>
              <a:spcBef>
                <a:spcPts val="400"/>
              </a:spcBef>
              <a:spcAft>
                <a:spcPts val="0"/>
              </a:spcAft>
              <a:buClr>
                <a:srgbClr val="002B42"/>
              </a:buClr>
              <a:buSzPts val="1400"/>
              <a:buChar char="•"/>
              <a:defRPr/>
            </a:lvl3pPr>
            <a:lvl4pPr indent="-317500" lvl="3" marL="1828800" rtl="0" algn="l">
              <a:lnSpc>
                <a:spcPct val="90000"/>
              </a:lnSpc>
              <a:spcBef>
                <a:spcPts val="400"/>
              </a:spcBef>
              <a:spcAft>
                <a:spcPts val="0"/>
              </a:spcAft>
              <a:buClr>
                <a:srgbClr val="002B42"/>
              </a:buClr>
              <a:buSzPts val="1400"/>
              <a:buChar char="•"/>
              <a:defRPr/>
            </a:lvl4pPr>
            <a:lvl5pPr indent="-317500" lvl="4" marL="2286000" rtl="0" algn="l">
              <a:lnSpc>
                <a:spcPct val="90000"/>
              </a:lnSpc>
              <a:spcBef>
                <a:spcPts val="400"/>
              </a:spcBef>
              <a:spcAft>
                <a:spcPts val="0"/>
              </a:spcAft>
              <a:buClr>
                <a:srgbClr val="002B42"/>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91" name="Shape 91"/>
        <p:cNvGrpSpPr/>
        <p:nvPr/>
      </p:nvGrpSpPr>
      <p:grpSpPr>
        <a:xfrm>
          <a:off x="0" y="0"/>
          <a:ext cx="0" cy="0"/>
          <a:chOff x="0" y="0"/>
          <a:chExt cx="0" cy="0"/>
        </a:xfrm>
      </p:grpSpPr>
      <p:sp>
        <p:nvSpPr>
          <p:cNvPr id="92" name="Google Shape;92;p25"/>
          <p:cNvSpPr txBox="1"/>
          <p:nvPr>
            <p:ph type="title"/>
          </p:nvPr>
        </p:nvSpPr>
        <p:spPr>
          <a:xfrm rot="5400000">
            <a:off x="5350050" y="1467544"/>
            <a:ext cx="4359000" cy="1971600"/>
          </a:xfrm>
          <a:prstGeom prst="rect">
            <a:avLst/>
          </a:prstGeom>
          <a:noFill/>
          <a:ln>
            <a:noFill/>
          </a:ln>
        </p:spPr>
        <p:txBody>
          <a:bodyPr anchorCtr="0" anchor="t" bIns="0" lIns="0" spcFirstLastPara="1" rIns="0" wrap="square" tIns="0">
            <a:normAutofit/>
          </a:bodyPr>
          <a:lstStyle>
            <a:lvl1pPr lvl="0" rtl="0" algn="l">
              <a:lnSpc>
                <a:spcPct val="90000"/>
              </a:lnSpc>
              <a:spcBef>
                <a:spcPts val="0"/>
              </a:spcBef>
              <a:spcAft>
                <a:spcPts val="0"/>
              </a:spcAft>
              <a:buClr>
                <a:srgbClr val="00D8EA"/>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93" name="Google Shape;93;p25"/>
          <p:cNvSpPr txBox="1"/>
          <p:nvPr>
            <p:ph idx="1" type="body"/>
          </p:nvPr>
        </p:nvSpPr>
        <p:spPr>
          <a:xfrm rot="5400000">
            <a:off x="1349475" y="-447056"/>
            <a:ext cx="4359000" cy="5800800"/>
          </a:xfrm>
          <a:prstGeom prst="rect">
            <a:avLst/>
          </a:prstGeom>
          <a:noFill/>
          <a:ln>
            <a:noFill/>
          </a:ln>
        </p:spPr>
        <p:txBody>
          <a:bodyPr anchorCtr="0" anchor="t" bIns="0" lIns="0" spcFirstLastPara="1" rIns="0" wrap="square" tIns="0">
            <a:normAutofit/>
          </a:bodyPr>
          <a:lstStyle>
            <a:lvl1pPr indent="-317500" lvl="0" marL="457200" rtl="0" algn="l">
              <a:lnSpc>
                <a:spcPct val="90000"/>
              </a:lnSpc>
              <a:spcBef>
                <a:spcPts val="800"/>
              </a:spcBef>
              <a:spcAft>
                <a:spcPts val="0"/>
              </a:spcAft>
              <a:buClr>
                <a:srgbClr val="002B42"/>
              </a:buClr>
              <a:buSzPts val="1400"/>
              <a:buChar char="•"/>
              <a:defRPr/>
            </a:lvl1pPr>
            <a:lvl2pPr indent="-317500" lvl="1" marL="914400" rtl="0" algn="l">
              <a:lnSpc>
                <a:spcPct val="90000"/>
              </a:lnSpc>
              <a:spcBef>
                <a:spcPts val="400"/>
              </a:spcBef>
              <a:spcAft>
                <a:spcPts val="0"/>
              </a:spcAft>
              <a:buClr>
                <a:srgbClr val="002B42"/>
              </a:buClr>
              <a:buSzPts val="1400"/>
              <a:buChar char="•"/>
              <a:defRPr/>
            </a:lvl2pPr>
            <a:lvl3pPr indent="-317500" lvl="2" marL="1371600" rtl="0" algn="l">
              <a:lnSpc>
                <a:spcPct val="90000"/>
              </a:lnSpc>
              <a:spcBef>
                <a:spcPts val="400"/>
              </a:spcBef>
              <a:spcAft>
                <a:spcPts val="0"/>
              </a:spcAft>
              <a:buClr>
                <a:srgbClr val="002B42"/>
              </a:buClr>
              <a:buSzPts val="1400"/>
              <a:buChar char="•"/>
              <a:defRPr/>
            </a:lvl3pPr>
            <a:lvl4pPr indent="-317500" lvl="3" marL="1828800" rtl="0" algn="l">
              <a:lnSpc>
                <a:spcPct val="90000"/>
              </a:lnSpc>
              <a:spcBef>
                <a:spcPts val="400"/>
              </a:spcBef>
              <a:spcAft>
                <a:spcPts val="0"/>
              </a:spcAft>
              <a:buClr>
                <a:srgbClr val="002B42"/>
              </a:buClr>
              <a:buSzPts val="1400"/>
              <a:buChar char="•"/>
              <a:defRPr/>
            </a:lvl4pPr>
            <a:lvl5pPr indent="-317500" lvl="4" marL="2286000" rtl="0" algn="l">
              <a:lnSpc>
                <a:spcPct val="90000"/>
              </a:lnSpc>
              <a:spcBef>
                <a:spcPts val="400"/>
              </a:spcBef>
              <a:spcAft>
                <a:spcPts val="0"/>
              </a:spcAft>
              <a:buClr>
                <a:srgbClr val="002B42"/>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nd Content">
  <p:cSld name="1_Title and Content">
    <p:spTree>
      <p:nvGrpSpPr>
        <p:cNvPr id="94" name="Shape 94"/>
        <p:cNvGrpSpPr/>
        <p:nvPr/>
      </p:nvGrpSpPr>
      <p:grpSpPr>
        <a:xfrm>
          <a:off x="0" y="0"/>
          <a:ext cx="0" cy="0"/>
          <a:chOff x="0" y="0"/>
          <a:chExt cx="0" cy="0"/>
        </a:xfrm>
      </p:grpSpPr>
      <p:sp>
        <p:nvSpPr>
          <p:cNvPr id="95" name="Google Shape;95;p26"/>
          <p:cNvSpPr txBox="1"/>
          <p:nvPr>
            <p:ph idx="1" type="body"/>
          </p:nvPr>
        </p:nvSpPr>
        <p:spPr>
          <a:xfrm>
            <a:off x="628650" y="1407362"/>
            <a:ext cx="7886700" cy="1314300"/>
          </a:xfrm>
          <a:prstGeom prst="rect">
            <a:avLst/>
          </a:prstGeom>
          <a:noFill/>
          <a:ln>
            <a:noFill/>
          </a:ln>
        </p:spPr>
        <p:txBody>
          <a:bodyPr anchorCtr="0" anchor="t" bIns="0" lIns="137150" spcFirstLastPara="1" rIns="0" wrap="square" tIns="0">
            <a:spAutoFit/>
          </a:bodyPr>
          <a:lstStyle>
            <a:lvl1pPr indent="-336550" lvl="0" marL="457200" rtl="0" algn="l">
              <a:lnSpc>
                <a:spcPct val="90000"/>
              </a:lnSpc>
              <a:spcBef>
                <a:spcPts val="800"/>
              </a:spcBef>
              <a:spcAft>
                <a:spcPts val="0"/>
              </a:spcAft>
              <a:buClr>
                <a:srgbClr val="002B42"/>
              </a:buClr>
              <a:buSzPts val="1700"/>
              <a:buFont typeface="Arial"/>
              <a:buChar char="●"/>
              <a:defRPr b="0" i="0">
                <a:solidFill>
                  <a:srgbClr val="002B42"/>
                </a:solidFill>
                <a:latin typeface="Arial"/>
                <a:ea typeface="Arial"/>
                <a:cs typeface="Arial"/>
                <a:sym typeface="Arial"/>
              </a:defRPr>
            </a:lvl1pPr>
            <a:lvl2pPr indent="-317500" lvl="1" marL="914400" rtl="0" algn="l">
              <a:lnSpc>
                <a:spcPct val="90000"/>
              </a:lnSpc>
              <a:spcBef>
                <a:spcPts val="400"/>
              </a:spcBef>
              <a:spcAft>
                <a:spcPts val="0"/>
              </a:spcAft>
              <a:buClr>
                <a:srgbClr val="002B42"/>
              </a:buClr>
              <a:buSzPts val="1400"/>
              <a:buFont typeface="Arial"/>
              <a:buChar char="●"/>
              <a:defRPr b="0" i="0">
                <a:solidFill>
                  <a:srgbClr val="002B42"/>
                </a:solidFill>
                <a:latin typeface="Arial"/>
                <a:ea typeface="Arial"/>
                <a:cs typeface="Arial"/>
                <a:sym typeface="Arial"/>
              </a:defRPr>
            </a:lvl2pPr>
            <a:lvl3pPr indent="-304800" lvl="2" marL="1371600" rtl="0" algn="l">
              <a:lnSpc>
                <a:spcPct val="90000"/>
              </a:lnSpc>
              <a:spcBef>
                <a:spcPts val="400"/>
              </a:spcBef>
              <a:spcAft>
                <a:spcPts val="0"/>
              </a:spcAft>
              <a:buClr>
                <a:srgbClr val="002B42"/>
              </a:buClr>
              <a:buSzPts val="1200"/>
              <a:buFont typeface="Arial"/>
              <a:buChar char="●"/>
              <a:defRPr b="0" i="0">
                <a:solidFill>
                  <a:srgbClr val="002B42"/>
                </a:solidFill>
                <a:latin typeface="Arial"/>
                <a:ea typeface="Arial"/>
                <a:cs typeface="Arial"/>
                <a:sym typeface="Arial"/>
              </a:defRPr>
            </a:lvl3pPr>
            <a:lvl4pPr indent="-298450" lvl="3" marL="1828800" rtl="0" algn="l">
              <a:lnSpc>
                <a:spcPct val="90000"/>
              </a:lnSpc>
              <a:spcBef>
                <a:spcPts val="400"/>
              </a:spcBef>
              <a:spcAft>
                <a:spcPts val="0"/>
              </a:spcAft>
              <a:buClr>
                <a:srgbClr val="002B42"/>
              </a:buClr>
              <a:buSzPts val="1100"/>
              <a:buFont typeface="Arial"/>
              <a:buChar char="●"/>
              <a:defRPr b="0" i="0">
                <a:solidFill>
                  <a:srgbClr val="002B42"/>
                </a:solidFill>
                <a:latin typeface="Arial"/>
                <a:ea typeface="Arial"/>
                <a:cs typeface="Arial"/>
                <a:sym typeface="Arial"/>
              </a:defRPr>
            </a:lvl4pPr>
            <a:lvl5pPr indent="-298450" lvl="4" marL="2286000" rtl="0" algn="l">
              <a:lnSpc>
                <a:spcPct val="90000"/>
              </a:lnSpc>
              <a:spcBef>
                <a:spcPts val="400"/>
              </a:spcBef>
              <a:spcAft>
                <a:spcPts val="0"/>
              </a:spcAft>
              <a:buClr>
                <a:srgbClr val="002B42"/>
              </a:buClr>
              <a:buSzPts val="1100"/>
              <a:buFont typeface="Arial"/>
              <a:buChar char="●"/>
              <a:defRPr b="0" i="0">
                <a:solidFill>
                  <a:srgbClr val="002B42"/>
                </a:solidFill>
                <a:latin typeface="Arial"/>
                <a:ea typeface="Arial"/>
                <a:cs typeface="Arial"/>
                <a:sym typeface="Arial"/>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96" name="Google Shape;96;p26"/>
          <p:cNvSpPr txBox="1"/>
          <p:nvPr>
            <p:ph type="title"/>
          </p:nvPr>
        </p:nvSpPr>
        <p:spPr>
          <a:xfrm>
            <a:off x="628650" y="273844"/>
            <a:ext cx="7886700" cy="994200"/>
          </a:xfrm>
          <a:prstGeom prst="rect">
            <a:avLst/>
          </a:prstGeom>
          <a:gradFill>
            <a:gsLst>
              <a:gs pos="0">
                <a:srgbClr val="002A40"/>
              </a:gs>
              <a:gs pos="22000">
                <a:srgbClr val="006271"/>
              </a:gs>
              <a:gs pos="83000">
                <a:srgbClr val="002A40"/>
              </a:gs>
              <a:gs pos="100000">
                <a:srgbClr val="002A40"/>
              </a:gs>
            </a:gsLst>
            <a:path path="circle">
              <a:fillToRect l="100%" t="100%"/>
            </a:path>
            <a:tileRect b="-100%" r="-100%"/>
          </a:gradFill>
          <a:ln>
            <a:noFill/>
          </a:ln>
        </p:spPr>
        <p:txBody>
          <a:bodyPr anchorCtr="0" anchor="ctr" bIns="34275" lIns="137150" spcFirstLastPara="1" rIns="68575" wrap="square" tIns="0">
            <a:normAutofit/>
          </a:bodyPr>
          <a:lstStyle>
            <a:lvl1pPr lvl="0" rtl="0" algn="l">
              <a:lnSpc>
                <a:spcPct val="90000"/>
              </a:lnSpc>
              <a:spcBef>
                <a:spcPts val="0"/>
              </a:spcBef>
              <a:spcAft>
                <a:spcPts val="0"/>
              </a:spcAft>
              <a:buClr>
                <a:schemeClr val="lt1"/>
              </a:buClr>
              <a:buSzPts val="3300"/>
              <a:buFont typeface="Arial"/>
              <a:buNone/>
              <a:defRPr>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97" name="Google Shape;97;p26"/>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98" name="Google Shape;98;p26"/>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99" name="Google Shape;99;p26"/>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rtl="0" algn="r">
              <a:spcBef>
                <a:spcPts val="0"/>
              </a:spcBef>
              <a:buNone/>
              <a:defRPr sz="1100"/>
            </a:lvl1pPr>
            <a:lvl2pPr indent="0" lvl="1" marL="0" rtl="0" algn="r">
              <a:spcBef>
                <a:spcPts val="0"/>
              </a:spcBef>
              <a:buNone/>
              <a:defRPr sz="1100"/>
            </a:lvl2pPr>
            <a:lvl3pPr indent="0" lvl="2" marL="0" rtl="0" algn="r">
              <a:spcBef>
                <a:spcPts val="0"/>
              </a:spcBef>
              <a:buNone/>
              <a:defRPr sz="1100"/>
            </a:lvl3pPr>
            <a:lvl4pPr indent="0" lvl="3" marL="0" rtl="0" algn="r">
              <a:spcBef>
                <a:spcPts val="0"/>
              </a:spcBef>
              <a:buNone/>
              <a:defRPr sz="1100"/>
            </a:lvl4pPr>
            <a:lvl5pPr indent="0" lvl="4" marL="0" rtl="0" algn="r">
              <a:spcBef>
                <a:spcPts val="0"/>
              </a:spcBef>
              <a:buNone/>
              <a:defRPr sz="1100"/>
            </a:lvl5pPr>
            <a:lvl6pPr indent="0" lvl="5" marL="0" rtl="0" algn="r">
              <a:spcBef>
                <a:spcPts val="0"/>
              </a:spcBef>
              <a:buNone/>
              <a:defRPr sz="1100"/>
            </a:lvl6pPr>
            <a:lvl7pPr indent="0" lvl="6" marL="0" rtl="0" algn="r">
              <a:spcBef>
                <a:spcPts val="0"/>
              </a:spcBef>
              <a:buNone/>
              <a:defRPr sz="1100"/>
            </a:lvl7pPr>
            <a:lvl8pPr indent="0" lvl="7" marL="0" rtl="0" algn="r">
              <a:spcBef>
                <a:spcPts val="0"/>
              </a:spcBef>
              <a:buNone/>
              <a:defRPr sz="1100"/>
            </a:lvl8pPr>
            <a:lvl9pPr indent="0" lvl="8" marL="0" rtl="0" algn="r">
              <a:spcBef>
                <a:spcPts val="0"/>
              </a:spcBef>
              <a:buNone/>
              <a:defRPr sz="1100"/>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28650" y="531341"/>
            <a:ext cx="7886700" cy="736800"/>
          </a:xfrm>
          <a:prstGeom prst="rect">
            <a:avLst/>
          </a:prstGeom>
          <a:noFill/>
          <a:ln>
            <a:noFill/>
          </a:ln>
        </p:spPr>
        <p:txBody>
          <a:bodyPr anchorCtr="0" anchor="t" bIns="0" lIns="0" spcFirstLastPara="1" rIns="0" wrap="square" tIns="0">
            <a:normAutofit/>
          </a:bodyPr>
          <a:lstStyle>
            <a:lvl1pPr lvl="0" marR="0" rtl="0" algn="l">
              <a:lnSpc>
                <a:spcPct val="90000"/>
              </a:lnSpc>
              <a:spcBef>
                <a:spcPts val="0"/>
              </a:spcBef>
              <a:spcAft>
                <a:spcPts val="0"/>
              </a:spcAft>
              <a:buClr>
                <a:srgbClr val="00D8EA"/>
              </a:buClr>
              <a:buSzPts val="3300"/>
              <a:buFont typeface="Helvetica Neue"/>
              <a:buNone/>
              <a:defRPr b="1" i="0" sz="3300" u="none" cap="none" strike="noStrike">
                <a:solidFill>
                  <a:srgbClr val="00D8EA"/>
                </a:solidFill>
                <a:latin typeface="Helvetica Neue"/>
                <a:ea typeface="Helvetica Neue"/>
                <a:cs typeface="Helvetica Neue"/>
                <a:sym typeface="Helvetica Neue"/>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
        <p:nvSpPr>
          <p:cNvPr id="52" name="Google Shape;52;p13"/>
          <p:cNvSpPr txBox="1"/>
          <p:nvPr>
            <p:ph idx="1" type="body"/>
          </p:nvPr>
        </p:nvSpPr>
        <p:spPr>
          <a:xfrm>
            <a:off x="628650" y="1369219"/>
            <a:ext cx="7886700" cy="3263400"/>
          </a:xfrm>
          <a:prstGeom prst="rect">
            <a:avLst/>
          </a:prstGeom>
          <a:noFill/>
          <a:ln>
            <a:noFill/>
          </a:ln>
        </p:spPr>
        <p:txBody>
          <a:bodyPr anchorCtr="0" anchor="t" bIns="0" lIns="0" spcFirstLastPara="1" rIns="0" wrap="square" tIns="0">
            <a:normAutofit/>
          </a:bodyPr>
          <a:lstStyle>
            <a:lvl1pPr indent="-361950" lvl="0" marL="457200" marR="0" rtl="0" algn="l">
              <a:lnSpc>
                <a:spcPct val="90000"/>
              </a:lnSpc>
              <a:spcBef>
                <a:spcPts val="800"/>
              </a:spcBef>
              <a:spcAft>
                <a:spcPts val="0"/>
              </a:spcAft>
              <a:buClr>
                <a:srgbClr val="002B42"/>
              </a:buClr>
              <a:buSzPts val="2100"/>
              <a:buFont typeface="Arial"/>
              <a:buChar char="•"/>
              <a:defRPr b="0" i="0" sz="2100" u="none" cap="none" strike="noStrike">
                <a:solidFill>
                  <a:srgbClr val="002B42"/>
                </a:solidFill>
                <a:latin typeface="Helvetica Neue"/>
                <a:ea typeface="Helvetica Neue"/>
                <a:cs typeface="Helvetica Neue"/>
                <a:sym typeface="Helvetica Neue"/>
              </a:defRPr>
            </a:lvl1pPr>
            <a:lvl2pPr indent="-342900" lvl="1" marL="914400" marR="0" rtl="0" algn="l">
              <a:lnSpc>
                <a:spcPct val="90000"/>
              </a:lnSpc>
              <a:spcBef>
                <a:spcPts val="400"/>
              </a:spcBef>
              <a:spcAft>
                <a:spcPts val="0"/>
              </a:spcAft>
              <a:buClr>
                <a:srgbClr val="002B42"/>
              </a:buClr>
              <a:buSzPts val="1800"/>
              <a:buFont typeface="Arial"/>
              <a:buChar char="•"/>
              <a:defRPr b="0" i="0" sz="1800" u="none" cap="none" strike="noStrike">
                <a:solidFill>
                  <a:srgbClr val="002B42"/>
                </a:solidFill>
                <a:latin typeface="Helvetica Neue"/>
                <a:ea typeface="Helvetica Neue"/>
                <a:cs typeface="Helvetica Neue"/>
                <a:sym typeface="Helvetica Neue"/>
              </a:defRPr>
            </a:lvl2pPr>
            <a:lvl3pPr indent="-323850" lvl="2" marL="1371600" marR="0" rtl="0" algn="l">
              <a:lnSpc>
                <a:spcPct val="90000"/>
              </a:lnSpc>
              <a:spcBef>
                <a:spcPts val="400"/>
              </a:spcBef>
              <a:spcAft>
                <a:spcPts val="0"/>
              </a:spcAft>
              <a:buClr>
                <a:srgbClr val="002B42"/>
              </a:buClr>
              <a:buSzPts val="1500"/>
              <a:buFont typeface="Arial"/>
              <a:buChar char="•"/>
              <a:defRPr b="0" i="0" sz="1500" u="none" cap="none" strike="noStrike">
                <a:solidFill>
                  <a:srgbClr val="002B42"/>
                </a:solidFill>
                <a:latin typeface="Helvetica Neue"/>
                <a:ea typeface="Helvetica Neue"/>
                <a:cs typeface="Helvetica Neue"/>
                <a:sym typeface="Helvetica Neue"/>
              </a:defRPr>
            </a:lvl3pPr>
            <a:lvl4pPr indent="-317500" lvl="3" marL="1828800" marR="0" rtl="0" algn="l">
              <a:lnSpc>
                <a:spcPct val="90000"/>
              </a:lnSpc>
              <a:spcBef>
                <a:spcPts val="400"/>
              </a:spcBef>
              <a:spcAft>
                <a:spcPts val="0"/>
              </a:spcAft>
              <a:buClr>
                <a:srgbClr val="002B42"/>
              </a:buClr>
              <a:buSzPts val="1400"/>
              <a:buFont typeface="Arial"/>
              <a:buChar char="•"/>
              <a:defRPr b="0" i="0" sz="1400" u="none" cap="none" strike="noStrike">
                <a:solidFill>
                  <a:srgbClr val="002B42"/>
                </a:solidFill>
                <a:latin typeface="Helvetica Neue"/>
                <a:ea typeface="Helvetica Neue"/>
                <a:cs typeface="Helvetica Neue"/>
                <a:sym typeface="Helvetica Neue"/>
              </a:defRPr>
            </a:lvl4pPr>
            <a:lvl5pPr indent="-317500" lvl="4" marL="2286000" marR="0" rtl="0" algn="l">
              <a:lnSpc>
                <a:spcPct val="90000"/>
              </a:lnSpc>
              <a:spcBef>
                <a:spcPts val="400"/>
              </a:spcBef>
              <a:spcAft>
                <a:spcPts val="0"/>
              </a:spcAft>
              <a:buClr>
                <a:srgbClr val="002B42"/>
              </a:buClr>
              <a:buSzPts val="1400"/>
              <a:buFont typeface="Arial"/>
              <a:buChar char="•"/>
              <a:defRPr b="0" i="0" sz="1400" u="none" cap="none" strike="noStrike">
                <a:solidFill>
                  <a:srgbClr val="002B42"/>
                </a:solidFill>
                <a:latin typeface="Helvetica Neue"/>
                <a:ea typeface="Helvetica Neue"/>
                <a:cs typeface="Helvetica Neue"/>
                <a:sym typeface="Helvetica Neue"/>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xml"/><Relationship Id="rId3" Type="http://schemas.openxmlformats.org/officeDocument/2006/relationships/hyperlink" Target="https://usegalaxy.org/login" TargetMode="External"/><Relationship Id="rId4" Type="http://schemas.openxmlformats.org/officeDocument/2006/relationships/hyperlink" Target="https://wynton.ucsf.edu/hpc/get-started/access-cluster.html"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 Id="rId3" Type="http://schemas.openxmlformats.org/officeDocument/2006/relationships/image" Target="../media/image4.jp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0.xml"/><Relationship Id="rId3" Type="http://schemas.openxmlformats.org/officeDocument/2006/relationships/hyperlink" Target="http://cshprotocols.cshlp.org/content/early/2015/04/11/pdb.top084970.full.pdf+html" TargetMode="External"/><Relationship Id="rId4" Type="http://schemas.openxmlformats.org/officeDocument/2006/relationships/hyperlink" Target="https://www.annualreviews.org/doi/full/10.1146/annurev-biodatasci-072018-021255#_i2" TargetMode="External"/><Relationship Id="rId5" Type="http://schemas.openxmlformats.org/officeDocument/2006/relationships/hyperlink" Target="https://rnaseq.uoregon.edu/" TargetMode="External"/><Relationship Id="rId6" Type="http://schemas.openxmlformats.org/officeDocument/2006/relationships/hyperlink" Target="https://training.galaxyproject.org/training-material/topics/transcriptomics/tutorials/ref-based/tutorial.html" TargetMode="External"/><Relationship Id="rId7" Type="http://schemas.openxmlformats.org/officeDocument/2006/relationships/hyperlink" Target="https://www.surveymonkey.com/r/F75J6VZ" TargetMode="Externa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1.xml"/><Relationship Id="rId3" Type="http://schemas.openxmlformats.org/officeDocument/2006/relationships/hyperlink" Target="https://gladstone.org/index.php/events?series=data-science-training-program" TargetMode="Externa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2.xml"/><Relationship Id="rId3" Type="http://schemas.openxmlformats.org/officeDocument/2006/relationships/image" Target="../media/image5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xml"/><Relationship Id="rId3" Type="http://schemas.openxmlformats.org/officeDocument/2006/relationships/image" Target="../media/image1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6.xml"/><Relationship Id="rId3" Type="http://schemas.openxmlformats.org/officeDocument/2006/relationships/image" Target="../media/image1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7.xml"/><Relationship Id="rId3" Type="http://schemas.openxmlformats.org/officeDocument/2006/relationships/image" Target="../media/image7.png"/><Relationship Id="rId4" Type="http://schemas.openxmlformats.org/officeDocument/2006/relationships/image" Target="../media/image5.png"/><Relationship Id="rId5" Type="http://schemas.openxmlformats.org/officeDocument/2006/relationships/image" Target="../media/image11.png"/><Relationship Id="rId6" Type="http://schemas.openxmlformats.org/officeDocument/2006/relationships/image" Target="../media/image15.png"/><Relationship Id="rId7" Type="http://schemas.openxmlformats.org/officeDocument/2006/relationships/image" Target="../media/image1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8.xml"/><Relationship Id="rId3" Type="http://schemas.openxmlformats.org/officeDocument/2006/relationships/image" Target="../media/image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9.xml"/><Relationship Id="rId3" Type="http://schemas.openxmlformats.org/officeDocument/2006/relationships/image" Target="../media/image2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0.xml"/><Relationship Id="rId3" Type="http://schemas.openxmlformats.org/officeDocument/2006/relationships/hyperlink" Target="http://faculty.ucr.edu/~tgirke/HTML_Presentations/Manuals/Workshop_Dec_12_16_2013/Rrnaseq/Rrnaseq.pdf" TargetMode="External"/><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1.xml"/><Relationship Id="rId3" Type="http://schemas.openxmlformats.org/officeDocument/2006/relationships/image" Target="../media/image6.png"/><Relationship Id="rId4" Type="http://schemas.openxmlformats.org/officeDocument/2006/relationships/image" Target="../media/image10.png"/><Relationship Id="rId5" Type="http://schemas.openxmlformats.org/officeDocument/2006/relationships/image" Target="../media/image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6.xml"/><Relationship Id="rId3" Type="http://schemas.openxmlformats.org/officeDocument/2006/relationships/hyperlink" Target="https://wynton.ucsf.edu/hpc/get-started/access-cluster.html" TargetMode="External"/><Relationship Id="rId4" Type="http://schemas.openxmlformats.org/officeDocument/2006/relationships/image" Target="../media/image1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7.xml"/><Relationship Id="rId3" Type="http://schemas.openxmlformats.org/officeDocument/2006/relationships/image" Target="../media/image20.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8.xml"/><Relationship Id="rId3" Type="http://schemas.openxmlformats.org/officeDocument/2006/relationships/image" Target="../media/image1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1.xml"/><Relationship Id="rId3" Type="http://schemas.openxmlformats.org/officeDocument/2006/relationships/image" Target="../media/image6.png"/><Relationship Id="rId4" Type="http://schemas.openxmlformats.org/officeDocument/2006/relationships/image" Target="../media/image10.png"/><Relationship Id="rId5" Type="http://schemas.openxmlformats.org/officeDocument/2006/relationships/image" Target="../media/image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3.xml"/><Relationship Id="rId3" Type="http://schemas.openxmlformats.org/officeDocument/2006/relationships/image" Target="../media/image24.png"/><Relationship Id="rId4" Type="http://schemas.openxmlformats.org/officeDocument/2006/relationships/image" Target="../media/image30.png"/><Relationship Id="rId5" Type="http://schemas.openxmlformats.org/officeDocument/2006/relationships/image" Target="../media/image2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4.xml"/><Relationship Id="rId3" Type="http://schemas.openxmlformats.org/officeDocument/2006/relationships/image" Target="../media/image34.png"/><Relationship Id="rId4" Type="http://schemas.openxmlformats.org/officeDocument/2006/relationships/image" Target="../media/image2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5.xml"/><Relationship Id="rId3" Type="http://schemas.openxmlformats.org/officeDocument/2006/relationships/image" Target="../media/image28.png"/><Relationship Id="rId4" Type="http://schemas.openxmlformats.org/officeDocument/2006/relationships/image" Target="../media/image29.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6.xml"/><Relationship Id="rId3" Type="http://schemas.openxmlformats.org/officeDocument/2006/relationships/image" Target="../media/image24.png"/><Relationship Id="rId4" Type="http://schemas.openxmlformats.org/officeDocument/2006/relationships/image" Target="../media/image30.png"/><Relationship Id="rId5" Type="http://schemas.openxmlformats.org/officeDocument/2006/relationships/image" Target="../media/image25.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7.xml"/><Relationship Id="rId3" Type="http://schemas.openxmlformats.org/officeDocument/2006/relationships/image" Target="../media/image33.png"/><Relationship Id="rId4" Type="http://schemas.openxmlformats.org/officeDocument/2006/relationships/image" Target="../media/image27.png"/><Relationship Id="rId5" Type="http://schemas.openxmlformats.org/officeDocument/2006/relationships/image" Target="../media/image26.png"/><Relationship Id="rId6" Type="http://schemas.openxmlformats.org/officeDocument/2006/relationships/image" Target="../media/image23.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8.xml"/><Relationship Id="rId3" Type="http://schemas.openxmlformats.org/officeDocument/2006/relationships/image" Target="../media/image32.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image" Target="../media/image12.png"/><Relationship Id="rId4" Type="http://schemas.openxmlformats.org/officeDocument/2006/relationships/image" Target="../media/image2.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1.xml"/><Relationship Id="rId3" Type="http://schemas.openxmlformats.org/officeDocument/2006/relationships/image" Target="../media/image6.png"/><Relationship Id="rId4" Type="http://schemas.openxmlformats.org/officeDocument/2006/relationships/image" Target="../media/image10.png"/><Relationship Id="rId5" Type="http://schemas.openxmlformats.org/officeDocument/2006/relationships/image" Target="../media/image8.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4.xml"/><Relationship Id="rId3" Type="http://schemas.openxmlformats.org/officeDocument/2006/relationships/image" Target="../media/image6.png"/><Relationship Id="rId4" Type="http://schemas.openxmlformats.org/officeDocument/2006/relationships/image" Target="../media/image10.png"/><Relationship Id="rId5" Type="http://schemas.openxmlformats.org/officeDocument/2006/relationships/image" Target="../media/image8.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6.xml"/><Relationship Id="rId3" Type="http://schemas.openxmlformats.org/officeDocument/2006/relationships/hyperlink" Target="https://www.bioinformatics.babraham.ac.uk/projects/fastqc/good_sequence_short_fastqc.html" TargetMode="External"/><Relationship Id="rId4" Type="http://schemas.openxmlformats.org/officeDocument/2006/relationships/hyperlink" Target="https://www.bioinformatics.babraham.ac.uk/projects/fastqc/good_sequence_short_fastqc.html" TargetMode="External"/><Relationship Id="rId5" Type="http://schemas.openxmlformats.org/officeDocument/2006/relationships/hyperlink" Target="https://www.bioinformatics.babraham.ac.uk/projects/fastqc/bad_sequence_fastqc.html" TargetMode="External"/><Relationship Id="rId6" Type="http://schemas.openxmlformats.org/officeDocument/2006/relationships/hyperlink" Target="https://www.bioinformatics.babraham.ac.uk/projects/fastqc/bad_sequence_fastqc.html" TargetMode="Externa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9.xml"/><Relationship Id="rId3" Type="http://schemas.openxmlformats.org/officeDocument/2006/relationships/hyperlink" Target="https://www.ncbi.nlm.nih.gov/sra/" TargetMode="External"/><Relationship Id="rId4" Type="http://schemas.openxmlformats.org/officeDocument/2006/relationships/hyperlink" Target="https://www.ncbi.nlm.nih.gov/geo/query/acc.cgi?acc=GSE49712"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1.xml"/><Relationship Id="rId3" Type="http://schemas.openxmlformats.org/officeDocument/2006/relationships/hyperlink" Target="https://www.surveymonkey.com/r/F75J6VZ" TargetMode="Externa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2.xml"/><Relationship Id="rId3" Type="http://schemas.openxmlformats.org/officeDocument/2006/relationships/hyperlink" Target="https://usegalaxy.org/login" TargetMode="External"/><Relationship Id="rId4" Type="http://schemas.openxmlformats.org/officeDocument/2006/relationships/hyperlink" Target="https://wynton.ucsf.edu/hpc/get-started/access-cluster.html" TargetMode="Externa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6.xml"/><Relationship Id="rId3" Type="http://schemas.openxmlformats.org/officeDocument/2006/relationships/hyperlink" Target="https://doi.org/10.3390/ijms19010245" TargetMode="External"/><Relationship Id="rId4" Type="http://schemas.openxmlformats.org/officeDocument/2006/relationships/image" Target="../media/image48.png"/><Relationship Id="rId5" Type="http://schemas.openxmlformats.org/officeDocument/2006/relationships/image" Target="../media/image38.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60.xml"/><Relationship Id="rId3" Type="http://schemas.openxmlformats.org/officeDocument/2006/relationships/image" Target="../media/image31.gif"/></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61.xml"/><Relationship Id="rId3" Type="http://schemas.openxmlformats.org/officeDocument/2006/relationships/image" Target="../media/image31.gif"/></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3.xml"/><Relationship Id="rId3" Type="http://schemas.openxmlformats.org/officeDocument/2006/relationships/image" Target="../media/image45.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4.xml"/><Relationship Id="rId3" Type="http://schemas.openxmlformats.org/officeDocument/2006/relationships/image" Target="../media/image6.png"/><Relationship Id="rId4" Type="http://schemas.openxmlformats.org/officeDocument/2006/relationships/image" Target="../media/image10.png"/><Relationship Id="rId5" Type="http://schemas.openxmlformats.org/officeDocument/2006/relationships/image" Target="../media/image8.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5.xml"/><Relationship Id="rId3" Type="http://schemas.openxmlformats.org/officeDocument/2006/relationships/image" Target="../media/image43.png"/><Relationship Id="rId4" Type="http://schemas.openxmlformats.org/officeDocument/2006/relationships/image" Target="../media/image40.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6.xml"/><Relationship Id="rId3" Type="http://schemas.openxmlformats.org/officeDocument/2006/relationships/image" Target="../media/image36.png"/><Relationship Id="rId4" Type="http://schemas.openxmlformats.org/officeDocument/2006/relationships/image" Target="../media/image49.png"/><Relationship Id="rId5" Type="http://schemas.openxmlformats.org/officeDocument/2006/relationships/image" Target="../media/image41.png"/><Relationship Id="rId6" Type="http://schemas.openxmlformats.org/officeDocument/2006/relationships/image" Target="../media/image39.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9.xml"/><Relationship Id="rId3" Type="http://schemas.openxmlformats.org/officeDocument/2006/relationships/image" Target="../media/image6.png"/><Relationship Id="rId4" Type="http://schemas.openxmlformats.org/officeDocument/2006/relationships/image" Target="../media/image10.png"/><Relationship Id="rId5"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1.xml"/><Relationship Id="rId3" Type="http://schemas.openxmlformats.org/officeDocument/2006/relationships/image" Target="../media/image55.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2.xml"/><Relationship Id="rId3" Type="http://schemas.openxmlformats.org/officeDocument/2006/relationships/image" Target="../media/image35.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3.xml"/><Relationship Id="rId3" Type="http://schemas.openxmlformats.org/officeDocument/2006/relationships/image" Target="../media/image44.png"/><Relationship Id="rId4" Type="http://schemas.openxmlformats.org/officeDocument/2006/relationships/image" Target="../media/image37.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6.xml"/><Relationship Id="rId3" Type="http://schemas.openxmlformats.org/officeDocument/2006/relationships/hyperlink" Target="https://www.surveymonkey.com/r/F75J6VZ" TargetMode="Externa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9.xml"/><Relationship Id="rId3" Type="http://schemas.openxmlformats.org/officeDocument/2006/relationships/image" Target="../media/image46.png"/><Relationship Id="rId4" Type="http://schemas.openxmlformats.org/officeDocument/2006/relationships/image" Target="../media/image4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0.xml"/><Relationship Id="rId3" Type="http://schemas.openxmlformats.org/officeDocument/2006/relationships/image" Target="../media/image57.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4.xml"/><Relationship Id="rId3" Type="http://schemas.openxmlformats.org/officeDocument/2006/relationships/image" Target="../media/image6.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6.xml"/><Relationship Id="rId3" Type="http://schemas.openxmlformats.org/officeDocument/2006/relationships/image" Target="../media/image42.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7.xml"/><Relationship Id="rId3" Type="http://schemas.openxmlformats.org/officeDocument/2006/relationships/hyperlink" Target="https://academic.oup.com/bioinformatics/article/30/7/923/232889" TargetMode="External"/><Relationship Id="rId4" Type="http://schemas.openxmlformats.org/officeDocument/2006/relationships/image" Target="../media/image47.png"/><Relationship Id="rId5" Type="http://schemas.openxmlformats.org/officeDocument/2006/relationships/image" Target="../media/image53.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8.xml"/><Relationship Id="rId3" Type="http://schemas.openxmlformats.org/officeDocument/2006/relationships/image" Target="../media/image51.png"/><Relationship Id="rId4" Type="http://schemas.openxmlformats.org/officeDocument/2006/relationships/image" Target="../media/image50.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9.xml"/><Relationship Id="rId3" Type="http://schemas.openxmlformats.org/officeDocument/2006/relationships/image" Target="../media/image5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xml"/><Relationship Id="rId3" Type="http://schemas.openxmlformats.org/officeDocument/2006/relationships/hyperlink" Target="https://gladstone.org/events/intermediate-rna-seq-analysis-using-r-0" TargetMode="Externa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0.xml"/><Relationship Id="rId3" Type="http://schemas.openxmlformats.org/officeDocument/2006/relationships/image" Target="../media/image56.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2.xml"/><Relationship Id="rId3" Type="http://schemas.openxmlformats.org/officeDocument/2006/relationships/image" Target="../media/image6.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3.xml"/><Relationship Id="rId3" Type="http://schemas.openxmlformats.org/officeDocument/2006/relationships/hyperlink" Target="http://faculty.ucr.edu/~tgirke/HTML_Presentations/Manuals/Workshop_Dec_12_16_2013/Rrnaseq/Rrnaseq.pdf" TargetMode="External"/><Relationship Id="rId4" Type="http://schemas.openxmlformats.org/officeDocument/2006/relationships/image" Target="../media/image18.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4.xml"/><Relationship Id="rId3" Type="http://schemas.openxmlformats.org/officeDocument/2006/relationships/hyperlink" Target="https://gladstone.org/events/intermediate-rna-seq-analysis-using-r-0" TargetMode="Externa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6.xml"/><Relationship Id="rId3" Type="http://schemas.openxmlformats.org/officeDocument/2006/relationships/hyperlink" Target="mailto:bioinformatics@gladstone.ucsf.edu" TargetMode="Externa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97.xml"/><Relationship Id="rId3" Type="http://schemas.openxmlformats.org/officeDocument/2006/relationships/hyperlink" Target="http://seqanswers.com/forums/" TargetMode="External"/><Relationship Id="rId4" Type="http://schemas.openxmlformats.org/officeDocument/2006/relationships/hyperlink" Target="https://www.biostars.org/" TargetMode="External"/><Relationship Id="rId5" Type="http://schemas.openxmlformats.org/officeDocument/2006/relationships/hyperlink" Target="https://www.rna-seqblog.com/" TargetMode="External"/><Relationship Id="rId6" Type="http://schemas.openxmlformats.org/officeDocument/2006/relationships/hyperlink" Target="https://stackexchange.com/sites" TargetMode="Externa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98.xml"/><Relationship Id="rId3" Type="http://schemas.openxmlformats.org/officeDocument/2006/relationships/hyperlink" Target="https://gladstoneinstitutes.slack.com/archives/C0145F1L7QS" TargetMode="Externa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9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p27"/>
          <p:cNvSpPr txBox="1"/>
          <p:nvPr>
            <p:ph type="title"/>
          </p:nvPr>
        </p:nvSpPr>
        <p:spPr>
          <a:xfrm>
            <a:off x="272825" y="946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Working material for </a:t>
            </a:r>
            <a:r>
              <a:rPr lang="en"/>
              <a:t>this</a:t>
            </a:r>
            <a:r>
              <a:rPr lang="en"/>
              <a:t> workshop</a:t>
            </a:r>
            <a:endParaRPr/>
          </a:p>
        </p:txBody>
      </p:sp>
      <p:sp>
        <p:nvSpPr>
          <p:cNvPr id="105" name="Google Shape;105;p27"/>
          <p:cNvSpPr txBox="1"/>
          <p:nvPr>
            <p:ph idx="1" type="body"/>
          </p:nvPr>
        </p:nvSpPr>
        <p:spPr>
          <a:xfrm>
            <a:off x="272825" y="679050"/>
            <a:ext cx="7886700" cy="1983300"/>
          </a:xfrm>
          <a:prstGeom prst="rect">
            <a:avLst/>
          </a:prstGeom>
        </p:spPr>
        <p:txBody>
          <a:bodyPr anchorCtr="0" anchor="t" bIns="0" lIns="0" spcFirstLastPara="1" rIns="0" wrap="square" tIns="0">
            <a:noAutofit/>
          </a:bodyPr>
          <a:lstStyle/>
          <a:p>
            <a:pPr indent="-304800" lvl="0" marL="457200" rtl="0" algn="l">
              <a:lnSpc>
                <a:spcPct val="110000"/>
              </a:lnSpc>
              <a:spcBef>
                <a:spcPts val="800"/>
              </a:spcBef>
              <a:spcAft>
                <a:spcPts val="0"/>
              </a:spcAft>
              <a:buSzPts val="1200"/>
              <a:buAutoNum type="arabicPeriod"/>
            </a:pPr>
            <a:r>
              <a:rPr lang="en" sz="1900"/>
              <a:t>Single_read.fastq</a:t>
            </a:r>
            <a:endParaRPr sz="1900"/>
          </a:p>
          <a:p>
            <a:pPr indent="-304800" lvl="0" marL="457200" rtl="0" algn="l">
              <a:lnSpc>
                <a:spcPct val="110000"/>
              </a:lnSpc>
              <a:spcBef>
                <a:spcPts val="0"/>
              </a:spcBef>
              <a:spcAft>
                <a:spcPts val="0"/>
              </a:spcAft>
              <a:buSzPts val="1200"/>
              <a:buAutoNum type="arabicPeriod"/>
            </a:pPr>
            <a:r>
              <a:rPr lang="en" sz="1900"/>
              <a:t>Bacteria_GATTACA_L001_R1_001.fastq</a:t>
            </a:r>
            <a:endParaRPr sz="1900"/>
          </a:p>
          <a:p>
            <a:pPr indent="-304800" lvl="0" marL="457200" rtl="0" algn="l">
              <a:lnSpc>
                <a:spcPct val="110000"/>
              </a:lnSpc>
              <a:spcBef>
                <a:spcPts val="0"/>
              </a:spcBef>
              <a:spcAft>
                <a:spcPts val="0"/>
              </a:spcAft>
              <a:buSzPts val="1200"/>
              <a:buAutoNum type="arabicPeriod"/>
            </a:pPr>
            <a:r>
              <a:rPr lang="en" sz="1900"/>
              <a:t>Adapter_Sequence.fasta</a:t>
            </a:r>
            <a:endParaRPr sz="1900"/>
          </a:p>
          <a:p>
            <a:pPr indent="-304800" lvl="0" marL="457200" rtl="0" algn="l">
              <a:lnSpc>
                <a:spcPct val="110000"/>
              </a:lnSpc>
              <a:spcBef>
                <a:spcPts val="0"/>
              </a:spcBef>
              <a:spcAft>
                <a:spcPts val="0"/>
              </a:spcAft>
              <a:buSzPts val="1200"/>
              <a:buAutoNum type="arabicPeriod"/>
            </a:pPr>
            <a:r>
              <a:rPr lang="en" sz="1900"/>
              <a:t>rDNA_sequence.fasta</a:t>
            </a:r>
            <a:endParaRPr sz="1900"/>
          </a:p>
          <a:p>
            <a:pPr indent="-304800" lvl="0" marL="457200" rtl="0" algn="l">
              <a:lnSpc>
                <a:spcPct val="110000"/>
              </a:lnSpc>
              <a:spcBef>
                <a:spcPts val="0"/>
              </a:spcBef>
              <a:spcAft>
                <a:spcPts val="0"/>
              </a:spcAft>
              <a:buSzPts val="1200"/>
              <a:buAutoNum type="arabicPeriod"/>
            </a:pPr>
            <a:r>
              <a:rPr lang="en" sz="1900"/>
              <a:t>rDNA.gtf</a:t>
            </a:r>
            <a:endParaRPr sz="1900"/>
          </a:p>
          <a:p>
            <a:pPr indent="-304800" lvl="0" marL="457200" rtl="0" algn="l">
              <a:lnSpc>
                <a:spcPct val="110000"/>
              </a:lnSpc>
              <a:spcBef>
                <a:spcPts val="0"/>
              </a:spcBef>
              <a:spcAft>
                <a:spcPts val="0"/>
              </a:spcAft>
              <a:buSzPts val="1200"/>
              <a:buAutoNum type="arabicPeriod"/>
            </a:pPr>
            <a:r>
              <a:rPr lang="en" sz="1900"/>
              <a:t>a</a:t>
            </a:r>
            <a:r>
              <a:rPr lang="en" sz="1900"/>
              <a:t>ll_steps.sh</a:t>
            </a:r>
            <a:endParaRPr sz="1900"/>
          </a:p>
        </p:txBody>
      </p:sp>
      <p:sp>
        <p:nvSpPr>
          <p:cNvPr id="106" name="Google Shape;106;p27"/>
          <p:cNvSpPr txBox="1"/>
          <p:nvPr/>
        </p:nvSpPr>
        <p:spPr>
          <a:xfrm>
            <a:off x="269550" y="2805725"/>
            <a:ext cx="8604900" cy="5172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 sz="2400">
                <a:solidFill>
                  <a:srgbClr val="1155CC"/>
                </a:solidFill>
                <a:latin typeface="Helvetica Neue"/>
                <a:ea typeface="Helvetica Neue"/>
                <a:cs typeface="Helvetica Neue"/>
                <a:sym typeface="Helvetica Neue"/>
              </a:rPr>
              <a:t>Please register on </a:t>
            </a:r>
            <a:r>
              <a:rPr b="1" lang="en" sz="2400">
                <a:solidFill>
                  <a:srgbClr val="1155CC"/>
                </a:solidFill>
                <a:latin typeface="Helvetica Neue"/>
                <a:ea typeface="Helvetica Neue"/>
                <a:cs typeface="Helvetica Neue"/>
                <a:sym typeface="Helvetica Neue"/>
              </a:rPr>
              <a:t>Galaxy, activate account and login!</a:t>
            </a:r>
            <a:endParaRPr b="1" sz="2400">
              <a:solidFill>
                <a:srgbClr val="1155CC"/>
              </a:solidFill>
              <a:latin typeface="Helvetica Neue"/>
              <a:ea typeface="Helvetica Neue"/>
              <a:cs typeface="Helvetica Neue"/>
              <a:sym typeface="Helvetica Neue"/>
            </a:endParaRPr>
          </a:p>
        </p:txBody>
      </p:sp>
      <p:sp>
        <p:nvSpPr>
          <p:cNvPr id="107" name="Google Shape;107;p27"/>
          <p:cNvSpPr txBox="1"/>
          <p:nvPr>
            <p:ph idx="1" type="body"/>
          </p:nvPr>
        </p:nvSpPr>
        <p:spPr>
          <a:xfrm>
            <a:off x="120425" y="3198125"/>
            <a:ext cx="8402100" cy="1488300"/>
          </a:xfrm>
          <a:prstGeom prst="rect">
            <a:avLst/>
          </a:prstGeom>
        </p:spPr>
        <p:txBody>
          <a:bodyPr anchorCtr="0" anchor="t" bIns="0" lIns="0" spcFirstLastPara="1" rIns="0" wrap="square" tIns="0">
            <a:noAutofit/>
          </a:bodyPr>
          <a:lstStyle/>
          <a:p>
            <a:pPr indent="0" lvl="0" marL="228600" rtl="0" algn="l">
              <a:lnSpc>
                <a:spcPct val="90000"/>
              </a:lnSpc>
              <a:spcBef>
                <a:spcPts val="0"/>
              </a:spcBef>
              <a:spcAft>
                <a:spcPts val="0"/>
              </a:spcAft>
              <a:buNone/>
            </a:pPr>
            <a:r>
              <a:rPr lang="en" sz="1900" u="sng">
                <a:solidFill>
                  <a:schemeClr val="hlink"/>
                </a:solidFill>
                <a:hlinkClick r:id="rId3"/>
              </a:rPr>
              <a:t>https://usegalaxy.org/login</a:t>
            </a:r>
            <a:endParaRPr sz="1900"/>
          </a:p>
          <a:p>
            <a:pPr indent="0" lvl="0" marL="228600" rtl="0" algn="l">
              <a:lnSpc>
                <a:spcPct val="90000"/>
              </a:lnSpc>
              <a:spcBef>
                <a:spcPts val="0"/>
              </a:spcBef>
              <a:spcAft>
                <a:spcPts val="0"/>
              </a:spcAft>
              <a:buNone/>
            </a:pPr>
            <a:r>
              <a:t/>
            </a:r>
            <a:endParaRPr sz="1900"/>
          </a:p>
          <a:p>
            <a:pPr indent="0" lvl="0" marL="228600" rtl="0" algn="l">
              <a:lnSpc>
                <a:spcPct val="90000"/>
              </a:lnSpc>
              <a:spcBef>
                <a:spcPts val="0"/>
              </a:spcBef>
              <a:spcAft>
                <a:spcPts val="0"/>
              </a:spcAft>
              <a:buNone/>
            </a:pPr>
            <a:r>
              <a:t/>
            </a:r>
            <a:endParaRPr sz="1900"/>
          </a:p>
          <a:p>
            <a:pPr indent="0" lvl="0" marL="228600" rtl="0" algn="l">
              <a:lnSpc>
                <a:spcPct val="90000"/>
              </a:lnSpc>
              <a:spcBef>
                <a:spcPts val="0"/>
              </a:spcBef>
              <a:spcAft>
                <a:spcPts val="0"/>
              </a:spcAft>
              <a:buNone/>
            </a:pPr>
            <a:r>
              <a:rPr b="1" lang="en" sz="2400">
                <a:solidFill>
                  <a:srgbClr val="1155CC"/>
                </a:solidFill>
                <a:highlight>
                  <a:srgbClr val="FFFFFF"/>
                </a:highlight>
                <a:latin typeface="Arial"/>
                <a:ea typeface="Arial"/>
                <a:cs typeface="Arial"/>
                <a:sym typeface="Arial"/>
              </a:rPr>
              <a:t>If you have an account on UCSF Wynton HPC cluster please try to login using instructions at</a:t>
            </a:r>
            <a:r>
              <a:rPr lang="en" sz="1800">
                <a:solidFill>
                  <a:srgbClr val="24292F"/>
                </a:solidFill>
                <a:highlight>
                  <a:srgbClr val="FFFFFF"/>
                </a:highlight>
                <a:latin typeface="Arial"/>
                <a:ea typeface="Arial"/>
                <a:cs typeface="Arial"/>
                <a:sym typeface="Arial"/>
              </a:rPr>
              <a:t> </a:t>
            </a:r>
            <a:r>
              <a:rPr lang="en" sz="1800" u="sng">
                <a:solidFill>
                  <a:schemeClr val="hlink"/>
                </a:solidFill>
                <a:highlight>
                  <a:srgbClr val="FFFFFF"/>
                </a:highlight>
                <a:latin typeface="Arial"/>
                <a:ea typeface="Arial"/>
                <a:cs typeface="Arial"/>
                <a:sym typeface="Arial"/>
                <a:hlinkClick r:id="rId4"/>
              </a:rPr>
              <a:t>https://wynton.ucsf.edu/hpc/get-started/access-cluster.html</a:t>
            </a:r>
            <a:r>
              <a:rPr lang="en" sz="1800">
                <a:solidFill>
                  <a:srgbClr val="24292F"/>
                </a:solidFill>
                <a:highlight>
                  <a:srgbClr val="FFFFFF"/>
                </a:highlight>
                <a:latin typeface="Arial"/>
                <a:ea typeface="Arial"/>
                <a:cs typeface="Arial"/>
                <a:sym typeface="Arial"/>
              </a:rPr>
              <a:t> </a:t>
            </a:r>
            <a:endParaRPr sz="27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p36"/>
          <p:cNvSpPr txBox="1"/>
          <p:nvPr>
            <p:ph type="title"/>
          </p:nvPr>
        </p:nvSpPr>
        <p:spPr>
          <a:xfrm>
            <a:off x="141525" y="72866"/>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Transcriptome: RNA types</a:t>
            </a:r>
            <a:endParaRPr/>
          </a:p>
        </p:txBody>
      </p:sp>
      <p:pic>
        <p:nvPicPr>
          <p:cNvPr id="179" name="Google Shape;179;p36"/>
          <p:cNvPicPr preferRelativeResize="0"/>
          <p:nvPr/>
        </p:nvPicPr>
        <p:blipFill>
          <a:blip r:embed="rId3">
            <a:alphaModFix/>
          </a:blip>
          <a:stretch>
            <a:fillRect/>
          </a:stretch>
        </p:blipFill>
        <p:spPr>
          <a:xfrm>
            <a:off x="1425344" y="646902"/>
            <a:ext cx="5445305" cy="4138425"/>
          </a:xfrm>
          <a:prstGeom prst="rect">
            <a:avLst/>
          </a:prstGeom>
          <a:noFill/>
          <a:ln>
            <a:noFill/>
          </a:ln>
        </p:spPr>
      </p:pic>
    </p:spTree>
  </p:cSld>
  <p:clrMapOvr>
    <a:masterClrMapping/>
  </p:clrMapOvr>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3" name="Shape 1023"/>
        <p:cNvGrpSpPr/>
        <p:nvPr/>
      </p:nvGrpSpPr>
      <p:grpSpPr>
        <a:xfrm>
          <a:off x="0" y="0"/>
          <a:ext cx="0" cy="0"/>
          <a:chOff x="0" y="0"/>
          <a:chExt cx="0" cy="0"/>
        </a:xfrm>
      </p:grpSpPr>
      <p:sp>
        <p:nvSpPr>
          <p:cNvPr id="1024" name="Google Shape;1024;p126"/>
          <p:cNvSpPr txBox="1"/>
          <p:nvPr>
            <p:ph type="title"/>
          </p:nvPr>
        </p:nvSpPr>
        <p:spPr>
          <a:xfrm>
            <a:off x="156000" y="12819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Thank you!</a:t>
            </a:r>
            <a:endParaRPr/>
          </a:p>
        </p:txBody>
      </p:sp>
      <p:sp>
        <p:nvSpPr>
          <p:cNvPr id="1025" name="Google Shape;1025;p126"/>
          <p:cNvSpPr txBox="1"/>
          <p:nvPr>
            <p:ph idx="1" type="body"/>
          </p:nvPr>
        </p:nvSpPr>
        <p:spPr>
          <a:xfrm>
            <a:off x="322825" y="1494344"/>
            <a:ext cx="7886700" cy="32634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sz="2200">
              <a:solidFill>
                <a:schemeClr val="accent2"/>
              </a:solidFill>
              <a:latin typeface="Arial"/>
              <a:ea typeface="Arial"/>
              <a:cs typeface="Arial"/>
              <a:sym typeface="Arial"/>
            </a:endParaRPr>
          </a:p>
          <a:p>
            <a:pPr indent="0" lvl="0" marL="0" rtl="0" algn="l">
              <a:spcBef>
                <a:spcPts val="0"/>
              </a:spcBef>
              <a:spcAft>
                <a:spcPts val="0"/>
              </a:spcAft>
              <a:buNone/>
            </a:pPr>
            <a:r>
              <a:rPr b="1" lang="en" sz="2200">
                <a:solidFill>
                  <a:schemeClr val="accent2"/>
                </a:solidFill>
                <a:latin typeface="Arial"/>
                <a:ea typeface="Arial"/>
                <a:cs typeface="Arial"/>
                <a:sym typeface="Arial"/>
              </a:rPr>
              <a:t>Other resources</a:t>
            </a:r>
            <a:endParaRPr b="1" sz="2200">
              <a:solidFill>
                <a:schemeClr val="accent2"/>
              </a:solidFill>
              <a:latin typeface="Arial"/>
              <a:ea typeface="Arial"/>
              <a:cs typeface="Arial"/>
              <a:sym typeface="Arial"/>
            </a:endParaRPr>
          </a:p>
          <a:p>
            <a:pPr indent="0" lvl="0" marL="457200" rtl="0" algn="l">
              <a:lnSpc>
                <a:spcPct val="115000"/>
              </a:lnSpc>
              <a:spcBef>
                <a:spcPts val="0"/>
              </a:spcBef>
              <a:spcAft>
                <a:spcPts val="0"/>
              </a:spcAft>
              <a:buNone/>
            </a:pPr>
            <a:r>
              <a:rPr lang="en" u="sng">
                <a:solidFill>
                  <a:schemeClr val="hlink"/>
                </a:solidFill>
                <a:latin typeface="Arial"/>
                <a:ea typeface="Arial"/>
                <a:cs typeface="Arial"/>
                <a:sym typeface="Arial"/>
                <a:hlinkClick r:id="rId3"/>
              </a:rPr>
              <a:t>RNA-seq and analysis</a:t>
            </a:r>
            <a:endParaRPr/>
          </a:p>
          <a:p>
            <a:pPr indent="0" lvl="0" marL="457200" rtl="0" algn="l">
              <a:lnSpc>
                <a:spcPct val="115000"/>
              </a:lnSpc>
              <a:spcBef>
                <a:spcPts val="0"/>
              </a:spcBef>
              <a:spcAft>
                <a:spcPts val="0"/>
              </a:spcAft>
              <a:buNone/>
            </a:pPr>
            <a:r>
              <a:rPr lang="en" u="sng">
                <a:solidFill>
                  <a:schemeClr val="hlink"/>
                </a:solidFill>
                <a:latin typeface="Arial"/>
                <a:ea typeface="Arial"/>
                <a:cs typeface="Arial"/>
                <a:sym typeface="Arial"/>
                <a:hlinkClick r:id="rId4"/>
              </a:rPr>
              <a:t>RNA-seq review</a:t>
            </a:r>
            <a:endParaRPr>
              <a:latin typeface="Arial"/>
              <a:ea typeface="Arial"/>
              <a:cs typeface="Arial"/>
              <a:sym typeface="Arial"/>
            </a:endParaRPr>
          </a:p>
          <a:p>
            <a:pPr indent="0" lvl="0" marL="457200" rtl="0" algn="l">
              <a:lnSpc>
                <a:spcPct val="115000"/>
              </a:lnSpc>
              <a:spcBef>
                <a:spcPts val="0"/>
              </a:spcBef>
              <a:spcAft>
                <a:spcPts val="0"/>
              </a:spcAft>
              <a:buNone/>
            </a:pPr>
            <a:r>
              <a:rPr lang="en" u="sng">
                <a:solidFill>
                  <a:schemeClr val="hlink"/>
                </a:solidFill>
                <a:latin typeface="Arial"/>
                <a:ea typeface="Arial"/>
                <a:cs typeface="Arial"/>
                <a:sym typeface="Arial"/>
                <a:hlinkClick r:id="rId5"/>
              </a:rPr>
              <a:t>RNA-seqlopedia</a:t>
            </a:r>
            <a:endParaRPr>
              <a:latin typeface="Arial"/>
              <a:ea typeface="Arial"/>
              <a:cs typeface="Arial"/>
              <a:sym typeface="Arial"/>
            </a:endParaRPr>
          </a:p>
          <a:p>
            <a:pPr indent="0" lvl="0" marL="457200" rtl="0" algn="l">
              <a:lnSpc>
                <a:spcPct val="115000"/>
              </a:lnSpc>
              <a:spcBef>
                <a:spcPts val="0"/>
              </a:spcBef>
              <a:spcAft>
                <a:spcPts val="0"/>
              </a:spcAft>
              <a:buNone/>
            </a:pPr>
            <a:r>
              <a:rPr lang="en" u="sng">
                <a:solidFill>
                  <a:schemeClr val="hlink"/>
                </a:solidFill>
                <a:latin typeface="Arial"/>
                <a:ea typeface="Arial"/>
                <a:cs typeface="Arial"/>
                <a:sym typeface="Arial"/>
                <a:hlinkClick r:id="rId6"/>
              </a:rPr>
              <a:t>Galaxy tutorial</a:t>
            </a:r>
            <a:endParaRPr>
              <a:latin typeface="Arial"/>
              <a:ea typeface="Arial"/>
              <a:cs typeface="Arial"/>
              <a:sym typeface="Arial"/>
            </a:endParaRPr>
          </a:p>
          <a:p>
            <a:pPr indent="0" lvl="0" marL="0" rtl="0" algn="l">
              <a:spcBef>
                <a:spcPts val="0"/>
              </a:spcBef>
              <a:spcAft>
                <a:spcPts val="0"/>
              </a:spcAft>
              <a:buNone/>
            </a:pPr>
            <a:r>
              <a:t/>
            </a:r>
            <a:endParaRPr>
              <a:solidFill>
                <a:schemeClr val="accent2"/>
              </a:solidFill>
              <a:latin typeface="Arial"/>
              <a:ea typeface="Arial"/>
              <a:cs typeface="Arial"/>
              <a:sym typeface="Arial"/>
            </a:endParaRPr>
          </a:p>
        </p:txBody>
      </p:sp>
      <p:sp>
        <p:nvSpPr>
          <p:cNvPr id="1026" name="Google Shape;1026;p126"/>
          <p:cNvSpPr txBox="1"/>
          <p:nvPr/>
        </p:nvSpPr>
        <p:spPr>
          <a:xfrm>
            <a:off x="156000" y="638925"/>
            <a:ext cx="8988000" cy="10851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 sz="2200">
                <a:solidFill>
                  <a:schemeClr val="accent2"/>
                </a:solidFill>
              </a:rPr>
              <a:t>Please take the survey:</a:t>
            </a:r>
            <a:endParaRPr b="1" sz="2200">
              <a:solidFill>
                <a:schemeClr val="accent2"/>
              </a:solidFill>
            </a:endParaRPr>
          </a:p>
          <a:p>
            <a:pPr indent="0" lvl="0" marL="0" rtl="0" algn="l">
              <a:lnSpc>
                <a:spcPct val="90000"/>
              </a:lnSpc>
              <a:spcBef>
                <a:spcPts val="0"/>
              </a:spcBef>
              <a:spcAft>
                <a:spcPts val="0"/>
              </a:spcAft>
              <a:buNone/>
            </a:pPr>
            <a:r>
              <a:rPr b="1" lang="en" sz="2200">
                <a:solidFill>
                  <a:schemeClr val="accent2"/>
                </a:solidFill>
              </a:rPr>
              <a:t> </a:t>
            </a:r>
            <a:r>
              <a:rPr lang="en" sz="2100" u="sng">
                <a:solidFill>
                  <a:schemeClr val="hlink"/>
                </a:solidFill>
                <a:hlinkClick r:id="rId7"/>
              </a:rPr>
              <a:t>https://www.surveymonkey.com/r/F75J6VZ</a:t>
            </a:r>
            <a:endParaRPr sz="2100">
              <a:solidFill>
                <a:schemeClr val="dk1"/>
              </a:solidFill>
            </a:endParaRPr>
          </a:p>
          <a:p>
            <a:pPr indent="0" lvl="0" marL="0" rtl="0" algn="l">
              <a:lnSpc>
                <a:spcPct val="90000"/>
              </a:lnSpc>
              <a:spcBef>
                <a:spcPts val="0"/>
              </a:spcBef>
              <a:spcAft>
                <a:spcPts val="0"/>
              </a:spcAft>
              <a:buNone/>
            </a:pPr>
            <a:r>
              <a:t/>
            </a:r>
            <a:endParaRPr sz="2100">
              <a:solidFill>
                <a:schemeClr val="dk1"/>
              </a:solidFill>
            </a:endParaRPr>
          </a:p>
        </p:txBody>
      </p:sp>
    </p:spTree>
  </p:cSld>
  <p:clrMapOvr>
    <a:masterClrMapping/>
  </p:clrMapOvr>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0" name="Shape 1030"/>
        <p:cNvGrpSpPr/>
        <p:nvPr/>
      </p:nvGrpSpPr>
      <p:grpSpPr>
        <a:xfrm>
          <a:off x="0" y="0"/>
          <a:ext cx="0" cy="0"/>
          <a:chOff x="0" y="0"/>
          <a:chExt cx="0" cy="0"/>
        </a:xfrm>
      </p:grpSpPr>
      <p:sp>
        <p:nvSpPr>
          <p:cNvPr id="1031" name="Google Shape;1031;p127"/>
          <p:cNvSpPr txBox="1"/>
          <p:nvPr>
            <p:ph type="title"/>
          </p:nvPr>
        </p:nvSpPr>
        <p:spPr>
          <a:xfrm>
            <a:off x="142100" y="14209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Upcoming workshop at Gladstone:</a:t>
            </a:r>
            <a:endParaRPr/>
          </a:p>
        </p:txBody>
      </p:sp>
      <p:sp>
        <p:nvSpPr>
          <p:cNvPr id="1032" name="Google Shape;1032;p127"/>
          <p:cNvSpPr txBox="1"/>
          <p:nvPr>
            <p:ph idx="1" type="body"/>
          </p:nvPr>
        </p:nvSpPr>
        <p:spPr>
          <a:xfrm>
            <a:off x="225500" y="771472"/>
            <a:ext cx="7886700" cy="1800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sz="2500">
              <a:latin typeface="Arial"/>
              <a:ea typeface="Arial"/>
              <a:cs typeface="Arial"/>
              <a:sym typeface="Arial"/>
            </a:endParaRPr>
          </a:p>
          <a:p>
            <a:pPr indent="-342900" lvl="0" marL="457200" rtl="0" algn="l">
              <a:lnSpc>
                <a:spcPct val="115000"/>
              </a:lnSpc>
              <a:spcBef>
                <a:spcPts val="1000"/>
              </a:spcBef>
              <a:spcAft>
                <a:spcPts val="0"/>
              </a:spcAft>
              <a:buClr>
                <a:srgbClr val="222222"/>
              </a:buClr>
              <a:buSzPts val="1800"/>
              <a:buChar char="•"/>
            </a:pPr>
            <a:r>
              <a:rPr b="1" lang="en" sz="1800">
                <a:solidFill>
                  <a:srgbClr val="222222"/>
                </a:solidFill>
                <a:highlight>
                  <a:srgbClr val="FFFFFF"/>
                </a:highlight>
                <a:latin typeface="Arial"/>
                <a:ea typeface="Arial"/>
                <a:cs typeface="Arial"/>
                <a:sym typeface="Arial"/>
              </a:rPr>
              <a:t>March 21 | </a:t>
            </a:r>
            <a:r>
              <a:rPr lang="en" sz="1800">
                <a:solidFill>
                  <a:srgbClr val="222222"/>
                </a:solidFill>
                <a:highlight>
                  <a:srgbClr val="FFFFFF"/>
                </a:highlight>
                <a:latin typeface="Arial"/>
                <a:ea typeface="Arial"/>
                <a:cs typeface="Arial"/>
                <a:sym typeface="Arial"/>
              </a:rPr>
              <a:t>Intermediate RNA-seq analysis</a:t>
            </a:r>
            <a:endParaRPr sz="1800">
              <a:solidFill>
                <a:srgbClr val="222222"/>
              </a:solidFill>
              <a:highlight>
                <a:srgbClr val="FFFFFF"/>
              </a:highlight>
              <a:latin typeface="Arial"/>
              <a:ea typeface="Arial"/>
              <a:cs typeface="Arial"/>
              <a:sym typeface="Arial"/>
            </a:endParaRPr>
          </a:p>
          <a:p>
            <a:pPr indent="-342900" lvl="0" marL="457200" rtl="0" algn="l">
              <a:lnSpc>
                <a:spcPct val="115000"/>
              </a:lnSpc>
              <a:spcBef>
                <a:spcPts val="0"/>
              </a:spcBef>
              <a:spcAft>
                <a:spcPts val="0"/>
              </a:spcAft>
              <a:buClr>
                <a:srgbClr val="222222"/>
              </a:buClr>
              <a:buSzPts val="1800"/>
              <a:buChar char="•"/>
            </a:pPr>
            <a:r>
              <a:rPr b="1" lang="en" sz="1800">
                <a:solidFill>
                  <a:srgbClr val="222222"/>
                </a:solidFill>
                <a:highlight>
                  <a:srgbClr val="FFFFFF"/>
                </a:highlight>
                <a:latin typeface="Arial"/>
                <a:ea typeface="Arial"/>
                <a:cs typeface="Arial"/>
                <a:sym typeface="Arial"/>
              </a:rPr>
              <a:t>Mid-April |</a:t>
            </a:r>
            <a:r>
              <a:rPr lang="en" sz="1800">
                <a:solidFill>
                  <a:srgbClr val="222222"/>
                </a:solidFill>
                <a:highlight>
                  <a:srgbClr val="FFFFFF"/>
                </a:highlight>
                <a:latin typeface="Arial"/>
                <a:ea typeface="Arial"/>
                <a:cs typeface="Arial"/>
                <a:sym typeface="Arial"/>
              </a:rPr>
              <a:t> Single Cell RNA-Seq Session 1-4 </a:t>
            </a:r>
            <a:endParaRPr sz="1600">
              <a:solidFill>
                <a:srgbClr val="222222"/>
              </a:solidFill>
              <a:highlight>
                <a:srgbClr val="FFFFFF"/>
              </a:highlight>
              <a:latin typeface="Arial"/>
              <a:ea typeface="Arial"/>
              <a:cs typeface="Arial"/>
              <a:sym typeface="Arial"/>
            </a:endParaRPr>
          </a:p>
          <a:p>
            <a:pPr indent="0" lvl="0" marL="0" rtl="0" algn="l">
              <a:spcBef>
                <a:spcPts val="1000"/>
              </a:spcBef>
              <a:spcAft>
                <a:spcPts val="0"/>
              </a:spcAft>
              <a:buNone/>
            </a:pPr>
            <a:r>
              <a:t/>
            </a:r>
            <a:endParaRPr sz="1600">
              <a:solidFill>
                <a:srgbClr val="222222"/>
              </a:solidFill>
              <a:highlight>
                <a:srgbClr val="FFFFFF"/>
              </a:highlight>
              <a:latin typeface="Arial"/>
              <a:ea typeface="Arial"/>
              <a:cs typeface="Arial"/>
              <a:sym typeface="Arial"/>
            </a:endParaRPr>
          </a:p>
          <a:p>
            <a:pPr indent="0" lvl="0" marL="0" rtl="0" algn="l">
              <a:spcBef>
                <a:spcPts val="0"/>
              </a:spcBef>
              <a:spcAft>
                <a:spcPts val="0"/>
              </a:spcAft>
              <a:buNone/>
            </a:pPr>
            <a:r>
              <a:rPr lang="en" u="sng">
                <a:solidFill>
                  <a:schemeClr val="hlink"/>
                </a:solidFill>
                <a:latin typeface="Arial"/>
                <a:ea typeface="Arial"/>
                <a:cs typeface="Arial"/>
                <a:sym typeface="Arial"/>
                <a:hlinkClick r:id="rId3"/>
              </a:rPr>
              <a:t>Data Science Training Program</a:t>
            </a:r>
            <a:endParaRPr>
              <a:solidFill>
                <a:schemeClr val="accent2"/>
              </a:solidFill>
              <a:latin typeface="Arial"/>
              <a:ea typeface="Arial"/>
              <a:cs typeface="Arial"/>
              <a:sym typeface="Arial"/>
            </a:endParaRPr>
          </a:p>
        </p:txBody>
      </p:sp>
    </p:spTree>
  </p:cSld>
  <p:clrMapOvr>
    <a:masterClrMapping/>
  </p:clrMapOvr>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6" name="Shape 1036"/>
        <p:cNvGrpSpPr/>
        <p:nvPr/>
      </p:nvGrpSpPr>
      <p:grpSpPr>
        <a:xfrm>
          <a:off x="0" y="0"/>
          <a:ext cx="0" cy="0"/>
          <a:chOff x="0" y="0"/>
          <a:chExt cx="0" cy="0"/>
        </a:xfrm>
      </p:grpSpPr>
      <p:pic>
        <p:nvPicPr>
          <p:cNvPr id="1037" name="Google Shape;1037;p128"/>
          <p:cNvPicPr preferRelativeResize="0"/>
          <p:nvPr/>
        </p:nvPicPr>
        <p:blipFill>
          <a:blip r:embed="rId3">
            <a:alphaModFix/>
          </a:blip>
          <a:stretch>
            <a:fillRect/>
          </a:stretch>
        </p:blipFill>
        <p:spPr>
          <a:xfrm>
            <a:off x="0" y="0"/>
            <a:ext cx="9144000" cy="51435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37"/>
          <p:cNvSpPr txBox="1"/>
          <p:nvPr>
            <p:ph type="title"/>
          </p:nvPr>
        </p:nvSpPr>
        <p:spPr>
          <a:xfrm>
            <a:off x="205725" y="-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Which </a:t>
            </a:r>
            <a:r>
              <a:rPr lang="en"/>
              <a:t>RNA-seq assay should I use?</a:t>
            </a:r>
            <a:endParaRPr/>
          </a:p>
        </p:txBody>
      </p:sp>
      <p:sp>
        <p:nvSpPr>
          <p:cNvPr id="185" name="Google Shape;185;p37"/>
          <p:cNvSpPr txBox="1"/>
          <p:nvPr/>
        </p:nvSpPr>
        <p:spPr>
          <a:xfrm>
            <a:off x="312350" y="4622900"/>
            <a:ext cx="7346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Helvetica Neue"/>
                <a:ea typeface="Helvetica Neue"/>
                <a:cs typeface="Helvetica Neue"/>
                <a:sym typeface="Helvetica Neue"/>
              </a:rPr>
              <a:t>From: Genewiz</a:t>
            </a:r>
            <a:endParaRPr>
              <a:latin typeface="Helvetica Neue"/>
              <a:ea typeface="Helvetica Neue"/>
              <a:cs typeface="Helvetica Neue"/>
              <a:sym typeface="Helvetica Neue"/>
            </a:endParaRPr>
          </a:p>
        </p:txBody>
      </p:sp>
      <p:pic>
        <p:nvPicPr>
          <p:cNvPr id="186" name="Google Shape;186;p37"/>
          <p:cNvPicPr preferRelativeResize="0"/>
          <p:nvPr/>
        </p:nvPicPr>
        <p:blipFill>
          <a:blip r:embed="rId3">
            <a:alphaModFix/>
          </a:blip>
          <a:stretch>
            <a:fillRect/>
          </a:stretch>
        </p:blipFill>
        <p:spPr>
          <a:xfrm>
            <a:off x="152400" y="889191"/>
            <a:ext cx="8839199" cy="3322462"/>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38"/>
          <p:cNvSpPr txBox="1"/>
          <p:nvPr>
            <p:ph type="title"/>
          </p:nvPr>
        </p:nvSpPr>
        <p:spPr>
          <a:xfrm>
            <a:off x="175750" y="126991"/>
            <a:ext cx="7886700" cy="7368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en" sz="3000">
                <a:solidFill>
                  <a:srgbClr val="1155CC"/>
                </a:solidFill>
              </a:rPr>
              <a:t>RNA-seq – qualitative and quantitative biological insights</a:t>
            </a:r>
            <a:endParaRPr/>
          </a:p>
        </p:txBody>
      </p:sp>
      <p:sp>
        <p:nvSpPr>
          <p:cNvPr id="192" name="Google Shape;192;p38"/>
          <p:cNvSpPr txBox="1"/>
          <p:nvPr>
            <p:ph idx="1" type="body"/>
          </p:nvPr>
        </p:nvSpPr>
        <p:spPr>
          <a:xfrm>
            <a:off x="628650" y="1369224"/>
            <a:ext cx="7886700" cy="2480400"/>
          </a:xfrm>
          <a:prstGeom prst="rect">
            <a:avLst/>
          </a:prstGeom>
        </p:spPr>
        <p:txBody>
          <a:bodyPr anchorCtr="0" anchor="t" bIns="0" lIns="0" spcFirstLastPara="1" rIns="0" wrap="square" tIns="0">
            <a:normAutofit lnSpcReduction="10000"/>
          </a:bodyPr>
          <a:lstStyle/>
          <a:p>
            <a:pPr indent="0" lvl="0" marL="0" rtl="0" algn="l">
              <a:lnSpc>
                <a:spcPct val="115000"/>
              </a:lnSpc>
              <a:spcBef>
                <a:spcPts val="0"/>
              </a:spcBef>
              <a:spcAft>
                <a:spcPts val="0"/>
              </a:spcAft>
              <a:buClr>
                <a:schemeClr val="dk1"/>
              </a:buClr>
              <a:buSzPts val="1100"/>
              <a:buFont typeface="Arial"/>
              <a:buNone/>
            </a:pPr>
            <a:r>
              <a:rPr lang="en" sz="1800">
                <a:solidFill>
                  <a:schemeClr val="dk1"/>
                </a:solidFill>
                <a:latin typeface="Arial"/>
                <a:ea typeface="Arial"/>
                <a:cs typeface="Arial"/>
                <a:sym typeface="Arial"/>
              </a:rPr>
              <a:t>•</a:t>
            </a:r>
            <a:r>
              <a:rPr b="1" lang="en" sz="1800">
                <a:solidFill>
                  <a:srgbClr val="222222"/>
                </a:solidFill>
                <a:latin typeface="Arial"/>
                <a:ea typeface="Arial"/>
                <a:cs typeface="Arial"/>
                <a:sym typeface="Arial"/>
              </a:rPr>
              <a:t>Qualitative: </a:t>
            </a:r>
            <a:r>
              <a:rPr lang="en" sz="1800">
                <a:solidFill>
                  <a:srgbClr val="222222"/>
                </a:solidFill>
                <a:latin typeface="Arial"/>
                <a:ea typeface="Arial"/>
                <a:cs typeface="Arial"/>
                <a:sym typeface="Arial"/>
              </a:rPr>
              <a:t>identifying (</a:t>
            </a:r>
            <a:r>
              <a:rPr b="1" lang="en" sz="1800">
                <a:solidFill>
                  <a:srgbClr val="222222"/>
                </a:solidFill>
                <a:latin typeface="Arial"/>
                <a:ea typeface="Arial"/>
                <a:cs typeface="Arial"/>
                <a:sym typeface="Arial"/>
              </a:rPr>
              <a:t>annotating</a:t>
            </a:r>
            <a:r>
              <a:rPr lang="en" sz="1800">
                <a:solidFill>
                  <a:srgbClr val="222222"/>
                </a:solidFill>
                <a:latin typeface="Arial"/>
                <a:ea typeface="Arial"/>
                <a:cs typeface="Arial"/>
                <a:sym typeface="Arial"/>
              </a:rPr>
              <a:t>) or refining expressed transcripts, exon/intron boundaries, transcriptional start sites (TSS), and poly-A sites.</a:t>
            </a:r>
            <a:endParaRPr sz="1800">
              <a:solidFill>
                <a:srgbClr val="222222"/>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sz="1800">
              <a:solidFill>
                <a:schemeClr val="dk1"/>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sz="1800">
              <a:solidFill>
                <a:schemeClr val="dk1"/>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 sz="1800">
                <a:solidFill>
                  <a:schemeClr val="dk1"/>
                </a:solidFill>
                <a:latin typeface="Arial"/>
                <a:ea typeface="Arial"/>
                <a:cs typeface="Arial"/>
                <a:sym typeface="Arial"/>
              </a:rPr>
              <a:t>•</a:t>
            </a:r>
            <a:r>
              <a:rPr b="1" lang="en" sz="1800">
                <a:solidFill>
                  <a:srgbClr val="222222"/>
                </a:solidFill>
                <a:latin typeface="Arial"/>
                <a:ea typeface="Arial"/>
                <a:cs typeface="Arial"/>
                <a:sym typeface="Arial"/>
              </a:rPr>
              <a:t>Quantitative: </a:t>
            </a:r>
            <a:r>
              <a:rPr lang="en" sz="1800">
                <a:solidFill>
                  <a:srgbClr val="222222"/>
                </a:solidFill>
                <a:latin typeface="Arial"/>
                <a:ea typeface="Arial"/>
                <a:cs typeface="Arial"/>
                <a:sym typeface="Arial"/>
              </a:rPr>
              <a:t> measuring differences in expression, alternative splicing, alternative TSS, and alternative polyadenylation </a:t>
            </a:r>
            <a:r>
              <a:rPr b="1" lang="en" sz="1800">
                <a:solidFill>
                  <a:srgbClr val="222222"/>
                </a:solidFill>
                <a:latin typeface="Arial"/>
                <a:ea typeface="Arial"/>
                <a:cs typeface="Arial"/>
                <a:sym typeface="Arial"/>
              </a:rPr>
              <a:t>between two or more treatments or groups.</a:t>
            </a:r>
            <a:endParaRPr b="1" sz="1800">
              <a:solidFill>
                <a:srgbClr val="222222"/>
              </a:solidFill>
              <a:latin typeface="Arial"/>
              <a:ea typeface="Arial"/>
              <a:cs typeface="Arial"/>
              <a:sym typeface="Arial"/>
            </a:endParaRPr>
          </a:p>
          <a:p>
            <a:pPr indent="0" lvl="0" marL="0" rtl="0" algn="l">
              <a:lnSpc>
                <a:spcPct val="115000"/>
              </a:lnSpc>
              <a:spcBef>
                <a:spcPts val="0"/>
              </a:spcBef>
              <a:spcAft>
                <a:spcPts val="0"/>
              </a:spcAft>
              <a:buNone/>
            </a:pPr>
            <a:r>
              <a:rPr lang="en" sz="1800">
                <a:solidFill>
                  <a:srgbClr val="222222"/>
                </a:solidFill>
                <a:latin typeface="Arial"/>
                <a:ea typeface="Arial"/>
                <a:cs typeface="Arial"/>
                <a:sym typeface="Arial"/>
              </a:rPr>
              <a:t>(i.e. experiment to measure differential gene expression - DGE)</a:t>
            </a:r>
            <a:endParaRPr/>
          </a:p>
        </p:txBody>
      </p:sp>
      <p:sp>
        <p:nvSpPr>
          <p:cNvPr id="193" name="Google Shape;193;p38"/>
          <p:cNvSpPr txBox="1"/>
          <p:nvPr/>
        </p:nvSpPr>
        <p:spPr>
          <a:xfrm>
            <a:off x="5887525" y="4609725"/>
            <a:ext cx="3000000" cy="369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200">
                <a:solidFill>
                  <a:schemeClr val="dk1"/>
                </a:solidFill>
              </a:rPr>
              <a:t>https://rnaseq.uoregon.edu/#table1.1</a:t>
            </a:r>
            <a:endParaRPr sz="1200">
              <a:solidFill>
                <a:schemeClr val="dk1"/>
              </a:solidFill>
            </a:endParaRPr>
          </a:p>
        </p:txBody>
      </p:sp>
      <p:sp>
        <p:nvSpPr>
          <p:cNvPr id="194" name="Google Shape;194;p38"/>
          <p:cNvSpPr/>
          <p:nvPr/>
        </p:nvSpPr>
        <p:spPr>
          <a:xfrm>
            <a:off x="3578875" y="2054175"/>
            <a:ext cx="210300" cy="369300"/>
          </a:xfrm>
          <a:prstGeom prst="downArrow">
            <a:avLst>
              <a:gd fmla="val 50000" name="adj1"/>
              <a:gd fmla="val 50000" name="adj2"/>
            </a:avLst>
          </a:prstGeom>
          <a:solidFill>
            <a:schemeClr val="lt2"/>
          </a:solidFill>
          <a:ln cap="flat" cmpd="sng" w="9525">
            <a:solidFill>
              <a:srgbClr val="3D85C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 name="Google Shape;195;p38"/>
          <p:cNvSpPr/>
          <p:nvPr/>
        </p:nvSpPr>
        <p:spPr>
          <a:xfrm rot="10800000">
            <a:off x="3936875" y="2054175"/>
            <a:ext cx="210300" cy="369300"/>
          </a:xfrm>
          <a:prstGeom prst="downArrow">
            <a:avLst>
              <a:gd fmla="val 50000" name="adj1"/>
              <a:gd fmla="val 50000" name="adj2"/>
            </a:avLst>
          </a:prstGeom>
          <a:solidFill>
            <a:schemeClr val="lt2"/>
          </a:solidFill>
          <a:ln cap="flat" cmpd="sng" w="9525">
            <a:solidFill>
              <a:srgbClr val="3D85C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39"/>
          <p:cNvSpPr txBox="1"/>
          <p:nvPr>
            <p:ph type="title"/>
          </p:nvPr>
        </p:nvSpPr>
        <p:spPr>
          <a:xfrm>
            <a:off x="168525" y="-9"/>
            <a:ext cx="7886700" cy="736800"/>
          </a:xfrm>
          <a:prstGeom prst="rect">
            <a:avLst/>
          </a:prstGeom>
        </p:spPr>
        <p:txBody>
          <a:bodyPr anchorCtr="0" anchor="t" bIns="0" lIns="0" spcFirstLastPara="1" rIns="0" wrap="square" tIns="0">
            <a:noAutofit/>
          </a:bodyPr>
          <a:lstStyle/>
          <a:p>
            <a:pPr indent="0" lvl="0" marL="0" rtl="0" algn="l">
              <a:spcBef>
                <a:spcPts val="0"/>
              </a:spcBef>
              <a:spcAft>
                <a:spcPts val="0"/>
              </a:spcAft>
              <a:buSzPts val="990"/>
              <a:buNone/>
            </a:pPr>
            <a:r>
              <a:rPr lang="en" sz="2970"/>
              <a:t>Experimental design is fundamental </a:t>
            </a:r>
            <a:endParaRPr sz="2970"/>
          </a:p>
          <a:p>
            <a:pPr indent="0" lvl="0" marL="0" rtl="0" algn="l">
              <a:spcBef>
                <a:spcPts val="0"/>
              </a:spcBef>
              <a:spcAft>
                <a:spcPts val="0"/>
              </a:spcAft>
              <a:buSzPts val="990"/>
              <a:buNone/>
            </a:pPr>
            <a:r>
              <a:t/>
            </a:r>
            <a:endParaRPr sz="2070"/>
          </a:p>
          <a:p>
            <a:pPr indent="0" lvl="0" marL="0" rtl="0" algn="l">
              <a:spcBef>
                <a:spcPts val="0"/>
              </a:spcBef>
              <a:spcAft>
                <a:spcPts val="0"/>
              </a:spcAft>
              <a:buClr>
                <a:schemeClr val="dk1"/>
              </a:buClr>
              <a:buSzPts val="990"/>
              <a:buFont typeface="Arial"/>
              <a:buNone/>
            </a:pPr>
            <a:r>
              <a:rPr lang="en" sz="1970"/>
              <a:t>Which biological questions we want to answer</a:t>
            </a:r>
            <a:endParaRPr sz="1970"/>
          </a:p>
          <a:p>
            <a:pPr indent="0" lvl="0" marL="0" rtl="0" algn="l">
              <a:spcBef>
                <a:spcPts val="0"/>
              </a:spcBef>
              <a:spcAft>
                <a:spcPts val="0"/>
              </a:spcAft>
              <a:buSzPts val="990"/>
              <a:buNone/>
            </a:pPr>
            <a:r>
              <a:t/>
            </a:r>
            <a:endParaRPr sz="2570"/>
          </a:p>
        </p:txBody>
      </p:sp>
      <p:sp>
        <p:nvSpPr>
          <p:cNvPr id="201" name="Google Shape;201;p39"/>
          <p:cNvSpPr txBox="1"/>
          <p:nvPr>
            <p:ph idx="1" type="body"/>
          </p:nvPr>
        </p:nvSpPr>
        <p:spPr>
          <a:xfrm>
            <a:off x="168525" y="1013350"/>
            <a:ext cx="8915100" cy="32634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None/>
            </a:pPr>
            <a:r>
              <a:t/>
            </a:r>
            <a:endParaRPr sz="800">
              <a:solidFill>
                <a:schemeClr val="accent2"/>
              </a:solidFill>
              <a:latin typeface="Arial"/>
              <a:ea typeface="Arial"/>
              <a:cs typeface="Arial"/>
              <a:sym typeface="Arial"/>
            </a:endParaRPr>
          </a:p>
          <a:p>
            <a:pPr indent="-292100" lvl="0" marL="457200" rtl="0" algn="l">
              <a:lnSpc>
                <a:spcPct val="115000"/>
              </a:lnSpc>
              <a:spcBef>
                <a:spcPts val="0"/>
              </a:spcBef>
              <a:spcAft>
                <a:spcPts val="0"/>
              </a:spcAft>
              <a:buSzPts val="1000"/>
              <a:buChar char="•"/>
            </a:pPr>
            <a:r>
              <a:rPr i="1" lang="en" sz="1700">
                <a:latin typeface="Arial"/>
                <a:ea typeface="Arial"/>
                <a:cs typeface="Arial"/>
                <a:sym typeface="Arial"/>
              </a:rPr>
              <a:t>Coding</a:t>
            </a:r>
            <a:r>
              <a:rPr lang="en" sz="1700">
                <a:latin typeface="Arial"/>
                <a:ea typeface="Arial"/>
                <a:cs typeface="Arial"/>
                <a:sym typeface="Arial"/>
              </a:rPr>
              <a:t> or </a:t>
            </a:r>
            <a:r>
              <a:rPr i="1" lang="en" sz="1700">
                <a:latin typeface="Arial"/>
                <a:ea typeface="Arial"/>
                <a:cs typeface="Arial"/>
                <a:sym typeface="Arial"/>
              </a:rPr>
              <a:t>non coding</a:t>
            </a:r>
            <a:r>
              <a:rPr lang="en" sz="1700">
                <a:latin typeface="Arial"/>
                <a:ea typeface="Arial"/>
                <a:cs typeface="Arial"/>
                <a:sym typeface="Arial"/>
              </a:rPr>
              <a:t> RNA?</a:t>
            </a:r>
            <a:endParaRPr sz="1700">
              <a:latin typeface="Arial"/>
              <a:ea typeface="Arial"/>
              <a:cs typeface="Arial"/>
              <a:sym typeface="Arial"/>
            </a:endParaRPr>
          </a:p>
          <a:p>
            <a:pPr indent="-292100" lvl="0" marL="457200" rtl="0" algn="l">
              <a:lnSpc>
                <a:spcPct val="115000"/>
              </a:lnSpc>
              <a:spcBef>
                <a:spcPts val="0"/>
              </a:spcBef>
              <a:spcAft>
                <a:spcPts val="0"/>
              </a:spcAft>
              <a:buSzPts val="1000"/>
              <a:buChar char="•"/>
            </a:pPr>
            <a:r>
              <a:rPr lang="en" sz="1700">
                <a:latin typeface="Arial"/>
                <a:ea typeface="Arial"/>
                <a:cs typeface="Arial"/>
                <a:sym typeface="Arial"/>
              </a:rPr>
              <a:t>Why do you expect to find</a:t>
            </a:r>
            <a:r>
              <a:rPr i="1" lang="en" sz="1700">
                <a:latin typeface="Arial"/>
                <a:ea typeface="Arial"/>
                <a:cs typeface="Arial"/>
                <a:sym typeface="Arial"/>
              </a:rPr>
              <a:t> differentially expressed genes</a:t>
            </a:r>
            <a:r>
              <a:rPr lang="en" sz="1700">
                <a:latin typeface="Arial"/>
                <a:ea typeface="Arial"/>
                <a:cs typeface="Arial"/>
                <a:sym typeface="Arial"/>
              </a:rPr>
              <a:t> in the particular tissue?</a:t>
            </a:r>
            <a:endParaRPr sz="1700">
              <a:latin typeface="Arial"/>
              <a:ea typeface="Arial"/>
              <a:cs typeface="Arial"/>
              <a:sym typeface="Arial"/>
            </a:endParaRPr>
          </a:p>
          <a:p>
            <a:pPr indent="-292100" lvl="0" marL="457200" rtl="0" algn="l">
              <a:lnSpc>
                <a:spcPct val="115000"/>
              </a:lnSpc>
              <a:spcBef>
                <a:spcPts val="0"/>
              </a:spcBef>
              <a:spcAft>
                <a:spcPts val="0"/>
              </a:spcAft>
              <a:buSzPts val="1000"/>
              <a:buChar char="•"/>
            </a:pPr>
            <a:r>
              <a:rPr lang="en" sz="1700">
                <a:latin typeface="Arial"/>
                <a:ea typeface="Arial"/>
                <a:cs typeface="Arial"/>
                <a:sym typeface="Arial"/>
              </a:rPr>
              <a:t>How many </a:t>
            </a:r>
            <a:r>
              <a:rPr i="1" lang="en" sz="1700">
                <a:latin typeface="Arial"/>
                <a:ea typeface="Arial"/>
                <a:cs typeface="Arial"/>
                <a:sym typeface="Arial"/>
              </a:rPr>
              <a:t>tissue types</a:t>
            </a:r>
            <a:r>
              <a:rPr lang="en" sz="1700">
                <a:latin typeface="Arial"/>
                <a:ea typeface="Arial"/>
                <a:cs typeface="Arial"/>
                <a:sym typeface="Arial"/>
              </a:rPr>
              <a:t> and/or </a:t>
            </a:r>
            <a:r>
              <a:rPr i="1" lang="en" sz="1700">
                <a:latin typeface="Arial"/>
                <a:ea typeface="Arial"/>
                <a:cs typeface="Arial"/>
                <a:sym typeface="Arial"/>
              </a:rPr>
              <a:t>time points</a:t>
            </a:r>
            <a:r>
              <a:rPr lang="en" sz="1700">
                <a:latin typeface="Arial"/>
                <a:ea typeface="Arial"/>
                <a:cs typeface="Arial"/>
                <a:sym typeface="Arial"/>
              </a:rPr>
              <a:t> to compare?</a:t>
            </a:r>
            <a:endParaRPr sz="1700">
              <a:latin typeface="Arial"/>
              <a:ea typeface="Arial"/>
              <a:cs typeface="Arial"/>
              <a:sym typeface="Arial"/>
            </a:endParaRPr>
          </a:p>
          <a:p>
            <a:pPr indent="-292100" lvl="0" marL="457200" rtl="0" algn="l">
              <a:lnSpc>
                <a:spcPct val="115000"/>
              </a:lnSpc>
              <a:spcBef>
                <a:spcPts val="0"/>
              </a:spcBef>
              <a:spcAft>
                <a:spcPts val="0"/>
              </a:spcAft>
              <a:buSzPts val="1000"/>
              <a:buChar char="•"/>
            </a:pPr>
            <a:r>
              <a:rPr lang="en" sz="1700">
                <a:latin typeface="Arial"/>
                <a:ea typeface="Arial"/>
                <a:cs typeface="Arial"/>
                <a:sym typeface="Arial"/>
              </a:rPr>
              <a:t>What </a:t>
            </a:r>
            <a:r>
              <a:rPr i="1" lang="en" sz="1700">
                <a:latin typeface="Arial"/>
                <a:ea typeface="Arial"/>
                <a:cs typeface="Arial"/>
                <a:sym typeface="Arial"/>
              </a:rPr>
              <a:t>types of genes</a:t>
            </a:r>
            <a:r>
              <a:rPr lang="en" sz="1700">
                <a:latin typeface="Arial"/>
                <a:ea typeface="Arial"/>
                <a:cs typeface="Arial"/>
                <a:sym typeface="Arial"/>
              </a:rPr>
              <a:t> do you expect to find differentially expressed?</a:t>
            </a:r>
            <a:endParaRPr sz="1700">
              <a:latin typeface="Arial"/>
              <a:ea typeface="Arial"/>
              <a:cs typeface="Arial"/>
              <a:sym typeface="Arial"/>
            </a:endParaRPr>
          </a:p>
          <a:p>
            <a:pPr indent="-292100" lvl="0" marL="457200" rtl="0" algn="l">
              <a:lnSpc>
                <a:spcPct val="115000"/>
              </a:lnSpc>
              <a:spcBef>
                <a:spcPts val="0"/>
              </a:spcBef>
              <a:spcAft>
                <a:spcPts val="0"/>
              </a:spcAft>
              <a:buSzPts val="1000"/>
              <a:buChar char="•"/>
            </a:pPr>
            <a:r>
              <a:rPr lang="en" sz="1700">
                <a:latin typeface="Arial"/>
                <a:ea typeface="Arial"/>
                <a:cs typeface="Arial"/>
                <a:sym typeface="Arial"/>
              </a:rPr>
              <a:t>What are the sources of </a:t>
            </a:r>
            <a:r>
              <a:rPr i="1" lang="en" sz="1700">
                <a:latin typeface="Arial"/>
                <a:ea typeface="Arial"/>
                <a:cs typeface="Arial"/>
                <a:sym typeface="Arial"/>
              </a:rPr>
              <a:t>variability</a:t>
            </a:r>
            <a:r>
              <a:rPr lang="en" sz="1700">
                <a:latin typeface="Arial"/>
                <a:ea typeface="Arial"/>
                <a:cs typeface="Arial"/>
                <a:sym typeface="Arial"/>
              </a:rPr>
              <a:t> from your samples?</a:t>
            </a:r>
            <a:endParaRPr sz="1700">
              <a:latin typeface="Arial"/>
              <a:ea typeface="Arial"/>
              <a:cs typeface="Arial"/>
              <a:sym typeface="Arial"/>
            </a:endParaRPr>
          </a:p>
          <a:p>
            <a:pPr indent="0" lvl="0" marL="0" rtl="0" algn="l">
              <a:lnSpc>
                <a:spcPct val="115000"/>
              </a:lnSpc>
              <a:spcBef>
                <a:spcPts val="0"/>
              </a:spcBef>
              <a:spcAft>
                <a:spcPts val="0"/>
              </a:spcAft>
              <a:buNone/>
            </a:pPr>
            <a:r>
              <a:t/>
            </a:r>
            <a:endParaRPr sz="1700">
              <a:latin typeface="Arial"/>
              <a:ea typeface="Arial"/>
              <a:cs typeface="Arial"/>
              <a:sym typeface="Arial"/>
            </a:endParaRPr>
          </a:p>
          <a:p>
            <a:pPr indent="0" lvl="0" marL="0" rtl="0" algn="l">
              <a:lnSpc>
                <a:spcPct val="115000"/>
              </a:lnSpc>
              <a:spcBef>
                <a:spcPts val="0"/>
              </a:spcBef>
              <a:spcAft>
                <a:spcPts val="0"/>
              </a:spcAft>
              <a:buNone/>
            </a:pPr>
            <a:r>
              <a:rPr b="1" lang="en" sz="1700">
                <a:solidFill>
                  <a:srgbClr val="1155CC"/>
                </a:solidFill>
                <a:latin typeface="Arial"/>
                <a:ea typeface="Arial"/>
                <a:cs typeface="Arial"/>
                <a:sym typeface="Arial"/>
              </a:rPr>
              <a:t>More technical questions</a:t>
            </a:r>
            <a:endParaRPr b="1" sz="1700">
              <a:solidFill>
                <a:srgbClr val="1155CC"/>
              </a:solidFill>
              <a:latin typeface="Arial"/>
              <a:ea typeface="Arial"/>
              <a:cs typeface="Arial"/>
              <a:sym typeface="Arial"/>
            </a:endParaRPr>
          </a:p>
          <a:p>
            <a:pPr indent="0" lvl="0" marL="0" rtl="0" algn="l">
              <a:lnSpc>
                <a:spcPct val="115000"/>
              </a:lnSpc>
              <a:spcBef>
                <a:spcPts val="0"/>
              </a:spcBef>
              <a:spcAft>
                <a:spcPts val="0"/>
              </a:spcAft>
              <a:buNone/>
            </a:pPr>
            <a:r>
              <a:t/>
            </a:r>
            <a:endParaRPr b="1" sz="1100">
              <a:latin typeface="Arial"/>
              <a:ea typeface="Arial"/>
              <a:cs typeface="Arial"/>
              <a:sym typeface="Arial"/>
            </a:endParaRPr>
          </a:p>
          <a:p>
            <a:pPr indent="-292100" lvl="0" marL="457200" rtl="0" algn="l">
              <a:lnSpc>
                <a:spcPct val="115000"/>
              </a:lnSpc>
              <a:spcBef>
                <a:spcPts val="0"/>
              </a:spcBef>
              <a:spcAft>
                <a:spcPts val="0"/>
              </a:spcAft>
              <a:buSzPts val="1000"/>
              <a:buFont typeface="Arial"/>
              <a:buChar char="•"/>
            </a:pPr>
            <a:r>
              <a:rPr lang="en" sz="1700">
                <a:latin typeface="Arial"/>
                <a:ea typeface="Arial"/>
                <a:cs typeface="Arial"/>
                <a:sym typeface="Arial"/>
              </a:rPr>
              <a:t>Which sequencing platform?</a:t>
            </a:r>
            <a:endParaRPr sz="1700">
              <a:latin typeface="Arial"/>
              <a:ea typeface="Arial"/>
              <a:cs typeface="Arial"/>
              <a:sym typeface="Arial"/>
            </a:endParaRPr>
          </a:p>
          <a:p>
            <a:pPr indent="-292100" lvl="0" marL="457200" rtl="0" algn="l">
              <a:lnSpc>
                <a:spcPct val="115000"/>
              </a:lnSpc>
              <a:spcBef>
                <a:spcPts val="0"/>
              </a:spcBef>
              <a:spcAft>
                <a:spcPts val="0"/>
              </a:spcAft>
              <a:buSzPts val="1000"/>
              <a:buFont typeface="Arial"/>
              <a:buChar char="•"/>
            </a:pPr>
            <a:r>
              <a:rPr lang="en" sz="1700">
                <a:latin typeface="Arial"/>
                <a:ea typeface="Arial"/>
                <a:cs typeface="Arial"/>
                <a:sym typeface="Arial"/>
              </a:rPr>
              <a:t>Depth of sequencing?</a:t>
            </a:r>
            <a:endParaRPr sz="1700">
              <a:latin typeface="Arial"/>
              <a:ea typeface="Arial"/>
              <a:cs typeface="Arial"/>
              <a:sym typeface="Arial"/>
            </a:endParaRPr>
          </a:p>
          <a:p>
            <a:pPr indent="-292100" lvl="0" marL="457200" rtl="0" algn="l">
              <a:lnSpc>
                <a:spcPct val="115000"/>
              </a:lnSpc>
              <a:spcBef>
                <a:spcPts val="0"/>
              </a:spcBef>
              <a:spcAft>
                <a:spcPts val="0"/>
              </a:spcAft>
              <a:buSzPts val="1000"/>
              <a:buFont typeface="Arial"/>
              <a:buChar char="•"/>
            </a:pPr>
            <a:r>
              <a:rPr lang="en" sz="1700">
                <a:latin typeface="Arial"/>
                <a:ea typeface="Arial"/>
                <a:cs typeface="Arial"/>
                <a:sym typeface="Arial"/>
              </a:rPr>
              <a:t>Pooling samples?</a:t>
            </a:r>
            <a:endParaRPr sz="1700">
              <a:latin typeface="Arial"/>
              <a:ea typeface="Arial"/>
              <a:cs typeface="Arial"/>
              <a:sym typeface="Arial"/>
            </a:endParaRPr>
          </a:p>
          <a:p>
            <a:pPr indent="-292100" lvl="0" marL="457200" rtl="0" algn="l">
              <a:lnSpc>
                <a:spcPct val="115000"/>
              </a:lnSpc>
              <a:spcBef>
                <a:spcPts val="0"/>
              </a:spcBef>
              <a:spcAft>
                <a:spcPts val="0"/>
              </a:spcAft>
              <a:buSzPts val="1000"/>
              <a:buFont typeface="Arial"/>
              <a:buChar char="•"/>
            </a:pPr>
            <a:r>
              <a:rPr lang="en" sz="1700">
                <a:latin typeface="Arial"/>
                <a:ea typeface="Arial"/>
                <a:cs typeface="Arial"/>
                <a:sym typeface="Arial"/>
              </a:rPr>
              <a:t>Biological replicates/technical replicates?</a:t>
            </a:r>
            <a:endParaRPr sz="1700">
              <a:latin typeface="Arial"/>
              <a:ea typeface="Arial"/>
              <a:cs typeface="Arial"/>
              <a:sym typeface="Arial"/>
            </a:endParaRPr>
          </a:p>
          <a:p>
            <a:pPr indent="-336550" lvl="0" marL="457200" rtl="0" algn="l">
              <a:lnSpc>
                <a:spcPct val="115000"/>
              </a:lnSpc>
              <a:spcBef>
                <a:spcPts val="0"/>
              </a:spcBef>
              <a:spcAft>
                <a:spcPts val="0"/>
              </a:spcAft>
              <a:buSzPts val="1700"/>
              <a:buFont typeface="Arial"/>
              <a:buChar char="•"/>
            </a:pPr>
            <a:r>
              <a:rPr lang="en" sz="1700">
                <a:latin typeface="Arial"/>
                <a:ea typeface="Arial"/>
                <a:cs typeface="Arial"/>
                <a:sym typeface="Arial"/>
              </a:rPr>
              <a:t>Many others...</a:t>
            </a:r>
            <a:endParaRPr sz="1700">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40"/>
          <p:cNvSpPr txBox="1"/>
          <p:nvPr>
            <p:ph type="title"/>
          </p:nvPr>
        </p:nvSpPr>
        <p:spPr>
          <a:xfrm>
            <a:off x="205725" y="-9"/>
            <a:ext cx="7886700" cy="7368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en"/>
              <a:t>Bulk </a:t>
            </a:r>
            <a:r>
              <a:rPr lang="en"/>
              <a:t>RNA-seq - advantages and limitations</a:t>
            </a:r>
            <a:endParaRPr/>
          </a:p>
        </p:txBody>
      </p:sp>
      <p:sp>
        <p:nvSpPr>
          <p:cNvPr id="207" name="Google Shape;207;p40"/>
          <p:cNvSpPr txBox="1"/>
          <p:nvPr/>
        </p:nvSpPr>
        <p:spPr>
          <a:xfrm>
            <a:off x="61350" y="878550"/>
            <a:ext cx="9021300" cy="2401200"/>
          </a:xfrm>
          <a:prstGeom prst="rect">
            <a:avLst/>
          </a:prstGeom>
          <a:noFill/>
          <a:ln>
            <a:noFill/>
          </a:ln>
        </p:spPr>
        <p:txBody>
          <a:bodyPr anchorCtr="0" anchor="t" bIns="91425" lIns="91425" spcFirstLastPara="1" rIns="91425" wrap="square" tIns="91425">
            <a:spAutoFit/>
          </a:bodyPr>
          <a:lstStyle/>
          <a:p>
            <a:pPr indent="-330200" lvl="0" marL="457200" rtl="0" algn="l">
              <a:lnSpc>
                <a:spcPct val="200000"/>
              </a:lnSpc>
              <a:spcBef>
                <a:spcPts val="0"/>
              </a:spcBef>
              <a:spcAft>
                <a:spcPts val="0"/>
              </a:spcAft>
              <a:buSzPts val="1600"/>
              <a:buChar char="●"/>
            </a:pPr>
            <a:r>
              <a:rPr lang="en" sz="1600"/>
              <a:t>A major breakthrough - r</a:t>
            </a:r>
            <a:r>
              <a:rPr lang="en" sz="1600"/>
              <a:t>eplaced microarrays</a:t>
            </a:r>
            <a:endParaRPr sz="1600"/>
          </a:p>
          <a:p>
            <a:pPr indent="-330200" lvl="0" marL="457200" rtl="0" algn="l">
              <a:lnSpc>
                <a:spcPct val="200000"/>
              </a:lnSpc>
              <a:spcBef>
                <a:spcPts val="0"/>
              </a:spcBef>
              <a:spcAft>
                <a:spcPts val="0"/>
              </a:spcAft>
              <a:buSzPts val="1600"/>
              <a:buChar char="●"/>
            </a:pPr>
            <a:r>
              <a:rPr lang="en" sz="1600"/>
              <a:t>Measures the </a:t>
            </a:r>
            <a:r>
              <a:rPr b="1" i="1" lang="en" sz="1600"/>
              <a:t>average</a:t>
            </a:r>
            <a:r>
              <a:rPr i="1" lang="en" sz="1600"/>
              <a:t> expression level for each gene across a large population of input cells</a:t>
            </a:r>
            <a:endParaRPr i="1" sz="1600"/>
          </a:p>
          <a:p>
            <a:pPr indent="-330200" lvl="0" marL="457200" rtl="0" algn="l">
              <a:lnSpc>
                <a:spcPct val="200000"/>
              </a:lnSpc>
              <a:spcBef>
                <a:spcPts val="0"/>
              </a:spcBef>
              <a:spcAft>
                <a:spcPts val="0"/>
              </a:spcAft>
              <a:buSzPts val="1600"/>
              <a:buChar char="●"/>
            </a:pPr>
            <a:r>
              <a:rPr lang="en" sz="1600"/>
              <a:t>To quantify expression signatures in disease studies</a:t>
            </a:r>
            <a:endParaRPr sz="1600"/>
          </a:p>
          <a:p>
            <a:pPr indent="-330200" lvl="0" marL="457200" rtl="0" algn="l">
              <a:lnSpc>
                <a:spcPct val="200000"/>
              </a:lnSpc>
              <a:spcBef>
                <a:spcPts val="0"/>
              </a:spcBef>
              <a:spcAft>
                <a:spcPts val="0"/>
              </a:spcAft>
              <a:buSzPts val="1600"/>
              <a:buChar char="●"/>
            </a:pPr>
            <a:r>
              <a:rPr lang="en" sz="1600"/>
              <a:t>Insufficient</a:t>
            </a:r>
            <a:r>
              <a:rPr lang="en" sz="1600"/>
              <a:t> for studying </a:t>
            </a:r>
            <a:r>
              <a:rPr i="1" lang="en" sz="1600"/>
              <a:t>heterogeneous or dynamic systems</a:t>
            </a:r>
            <a:r>
              <a:rPr lang="en" sz="1600"/>
              <a:t>, e.g. early development studies, complex tissues (brain)</a:t>
            </a:r>
            <a:endParaRPr sz="16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41"/>
          <p:cNvSpPr txBox="1"/>
          <p:nvPr>
            <p:ph type="title"/>
          </p:nvPr>
        </p:nvSpPr>
        <p:spPr>
          <a:xfrm>
            <a:off x="205725" y="-9"/>
            <a:ext cx="7886700" cy="7368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en"/>
              <a:t>sc</a:t>
            </a:r>
            <a:r>
              <a:rPr lang="en"/>
              <a:t>RNA-seq - advantages and limitations</a:t>
            </a:r>
            <a:endParaRPr/>
          </a:p>
        </p:txBody>
      </p:sp>
      <p:sp>
        <p:nvSpPr>
          <p:cNvPr id="213" name="Google Shape;213;p41"/>
          <p:cNvSpPr txBox="1"/>
          <p:nvPr/>
        </p:nvSpPr>
        <p:spPr>
          <a:xfrm>
            <a:off x="61350" y="736800"/>
            <a:ext cx="9021300" cy="2893800"/>
          </a:xfrm>
          <a:prstGeom prst="rect">
            <a:avLst/>
          </a:prstGeom>
          <a:noFill/>
          <a:ln>
            <a:noFill/>
          </a:ln>
        </p:spPr>
        <p:txBody>
          <a:bodyPr anchorCtr="0" anchor="t" bIns="91425" lIns="91425" spcFirstLastPara="1" rIns="91425" wrap="square" tIns="91425">
            <a:spAutoFit/>
          </a:bodyPr>
          <a:lstStyle/>
          <a:p>
            <a:pPr indent="-330200" lvl="0" marL="457200" rtl="0" algn="l">
              <a:lnSpc>
                <a:spcPct val="200000"/>
              </a:lnSpc>
              <a:spcBef>
                <a:spcPts val="0"/>
              </a:spcBef>
              <a:spcAft>
                <a:spcPts val="0"/>
              </a:spcAft>
              <a:buSzPts val="1600"/>
              <a:buChar char="●"/>
            </a:pPr>
            <a:r>
              <a:rPr lang="en" sz="1600"/>
              <a:t>First publication by (Tang et al. 2009)</a:t>
            </a:r>
            <a:endParaRPr sz="1600"/>
          </a:p>
          <a:p>
            <a:pPr indent="-330200" lvl="0" marL="457200" rtl="0" algn="l">
              <a:lnSpc>
                <a:spcPct val="200000"/>
              </a:lnSpc>
              <a:spcBef>
                <a:spcPts val="0"/>
              </a:spcBef>
              <a:spcAft>
                <a:spcPts val="0"/>
              </a:spcAft>
              <a:buSzPts val="1600"/>
              <a:buChar char="●"/>
            </a:pPr>
            <a:r>
              <a:rPr lang="en" sz="1600"/>
              <a:t>From ~2014 new protocols and lower sequencing costs made it more accessible</a:t>
            </a:r>
            <a:endParaRPr sz="1600"/>
          </a:p>
          <a:p>
            <a:pPr indent="-330200" lvl="0" marL="457200" rtl="0" algn="l">
              <a:lnSpc>
                <a:spcPct val="200000"/>
              </a:lnSpc>
              <a:spcBef>
                <a:spcPts val="0"/>
              </a:spcBef>
              <a:spcAft>
                <a:spcPts val="0"/>
              </a:spcAft>
              <a:buSzPts val="1600"/>
              <a:buChar char="●"/>
            </a:pPr>
            <a:r>
              <a:rPr lang="en" sz="1600"/>
              <a:t>Measures the </a:t>
            </a:r>
            <a:r>
              <a:rPr b="1" i="1" lang="en" sz="1600"/>
              <a:t>distribution</a:t>
            </a:r>
            <a:r>
              <a:rPr i="1" lang="en" sz="1600"/>
              <a:t> of expression levels for each gene across a population of cells</a:t>
            </a:r>
            <a:endParaRPr i="1" sz="1600"/>
          </a:p>
          <a:p>
            <a:pPr indent="-330200" lvl="0" marL="457200" rtl="0" algn="l">
              <a:lnSpc>
                <a:spcPct val="200000"/>
              </a:lnSpc>
              <a:spcBef>
                <a:spcPts val="0"/>
              </a:spcBef>
              <a:spcAft>
                <a:spcPts val="0"/>
              </a:spcAft>
              <a:buSzPts val="1600"/>
              <a:buChar char="●"/>
            </a:pPr>
            <a:r>
              <a:rPr lang="en" sz="1600">
                <a:solidFill>
                  <a:schemeClr val="dk1"/>
                </a:solidFill>
              </a:rPr>
              <a:t>Allows cell type identification, studying the heterogeneity of cell responses</a:t>
            </a:r>
            <a:endParaRPr sz="1600"/>
          </a:p>
          <a:p>
            <a:pPr indent="-330200" lvl="0" marL="457200" rtl="0" algn="l">
              <a:lnSpc>
                <a:spcPct val="200000"/>
              </a:lnSpc>
              <a:spcBef>
                <a:spcPts val="0"/>
              </a:spcBef>
              <a:spcAft>
                <a:spcPts val="0"/>
              </a:spcAft>
              <a:buSzPts val="1600"/>
              <a:buChar char="●"/>
            </a:pPr>
            <a:r>
              <a:rPr lang="en" sz="1600"/>
              <a:t>Currently there are several different protocols in use and commercial platforms available</a:t>
            </a:r>
            <a:endParaRPr sz="1600"/>
          </a:p>
          <a:p>
            <a:pPr indent="-330200" lvl="0" marL="457200" rtl="0" algn="l">
              <a:lnSpc>
                <a:spcPct val="200000"/>
              </a:lnSpc>
              <a:spcBef>
                <a:spcPts val="0"/>
              </a:spcBef>
              <a:spcAft>
                <a:spcPts val="0"/>
              </a:spcAft>
              <a:buSzPts val="1600"/>
              <a:buChar char="●"/>
            </a:pPr>
            <a:r>
              <a:rPr lang="en" sz="1600"/>
              <a:t>Still expensive, not a gold standard as RNA-seq, small amount of material, uncertainty</a:t>
            </a:r>
            <a:endParaRPr sz="16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p42"/>
          <p:cNvSpPr txBox="1"/>
          <p:nvPr>
            <p:ph type="title"/>
          </p:nvPr>
        </p:nvSpPr>
        <p:spPr>
          <a:xfrm>
            <a:off x="141525" y="72866"/>
            <a:ext cx="7886700" cy="7368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en"/>
              <a:t>Bulk </a:t>
            </a:r>
            <a:r>
              <a:rPr lang="en"/>
              <a:t>RNA-seq vs single cell (sc) RNA-seq</a:t>
            </a:r>
            <a:endParaRPr/>
          </a:p>
        </p:txBody>
      </p:sp>
      <p:pic>
        <p:nvPicPr>
          <p:cNvPr id="219" name="Google Shape;219;p42"/>
          <p:cNvPicPr preferRelativeResize="0"/>
          <p:nvPr/>
        </p:nvPicPr>
        <p:blipFill>
          <a:blip r:embed="rId3">
            <a:alphaModFix/>
          </a:blip>
          <a:stretch>
            <a:fillRect/>
          </a:stretch>
        </p:blipFill>
        <p:spPr>
          <a:xfrm>
            <a:off x="141524" y="496774"/>
            <a:ext cx="7192027" cy="3568299"/>
          </a:xfrm>
          <a:prstGeom prst="rect">
            <a:avLst/>
          </a:prstGeom>
          <a:noFill/>
          <a:ln>
            <a:noFill/>
          </a:ln>
        </p:spPr>
      </p:pic>
      <p:sp>
        <p:nvSpPr>
          <p:cNvPr id="220" name="Google Shape;220;p42"/>
          <p:cNvSpPr txBox="1"/>
          <p:nvPr/>
        </p:nvSpPr>
        <p:spPr>
          <a:xfrm>
            <a:off x="5811225" y="4065075"/>
            <a:ext cx="3125700" cy="5850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b="1" lang="en">
                <a:solidFill>
                  <a:schemeClr val="accent5"/>
                </a:solidFill>
                <a:latin typeface="Helvetica Neue"/>
                <a:ea typeface="Helvetica Neue"/>
                <a:cs typeface="Helvetica Neue"/>
                <a:sym typeface="Helvetica Neue"/>
              </a:rPr>
              <a:t>Single Cell </a:t>
            </a:r>
            <a:r>
              <a:rPr b="1" lang="en">
                <a:solidFill>
                  <a:schemeClr val="accent5"/>
                </a:solidFill>
                <a:latin typeface="Helvetica Neue"/>
                <a:ea typeface="Helvetica Neue"/>
                <a:cs typeface="Helvetica Neue"/>
                <a:sym typeface="Helvetica Neue"/>
              </a:rPr>
              <a:t>RNA-seq workshop</a:t>
            </a:r>
            <a:endParaRPr b="1">
              <a:solidFill>
                <a:schemeClr val="accent5"/>
              </a:solidFill>
              <a:latin typeface="Helvetica Neue"/>
              <a:ea typeface="Helvetica Neue"/>
              <a:cs typeface="Helvetica Neue"/>
              <a:sym typeface="Helvetica Neue"/>
            </a:endParaRPr>
          </a:p>
          <a:p>
            <a:pPr indent="0" lvl="0" marL="0" rtl="0" algn="r">
              <a:spcBef>
                <a:spcPts val="0"/>
              </a:spcBef>
              <a:spcAft>
                <a:spcPts val="0"/>
              </a:spcAft>
              <a:buNone/>
            </a:pPr>
            <a:r>
              <a:rPr b="1" lang="en" sz="1200">
                <a:solidFill>
                  <a:srgbClr val="262626"/>
                </a:solidFill>
                <a:highlight>
                  <a:srgbClr val="F7F6F3"/>
                </a:highlight>
              </a:rPr>
              <a:t>Mid-April 2022</a:t>
            </a:r>
            <a:endParaRPr b="1" sz="1200">
              <a:solidFill>
                <a:srgbClr val="262626"/>
              </a:solidFill>
              <a:highlight>
                <a:srgbClr val="F7F6F3"/>
              </a:highlight>
            </a:endParaRPr>
          </a:p>
        </p:txBody>
      </p:sp>
      <p:sp>
        <p:nvSpPr>
          <p:cNvPr id="221" name="Google Shape;221;p42"/>
          <p:cNvSpPr/>
          <p:nvPr/>
        </p:nvSpPr>
        <p:spPr>
          <a:xfrm>
            <a:off x="255475" y="683900"/>
            <a:ext cx="7953600" cy="1430700"/>
          </a:xfrm>
          <a:prstGeom prst="rect">
            <a:avLst/>
          </a:prstGeom>
          <a:noFill/>
          <a:ln cap="flat" cmpd="sng" w="28575">
            <a:solidFill>
              <a:srgbClr val="0B539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 name="Google Shape;222;p42"/>
          <p:cNvSpPr txBox="1"/>
          <p:nvPr/>
        </p:nvSpPr>
        <p:spPr>
          <a:xfrm>
            <a:off x="0" y="4818975"/>
            <a:ext cx="105936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t>From: </a:t>
            </a:r>
            <a:r>
              <a:rPr lang="en" sz="1100"/>
              <a:t>https://www.technologynetworks.com/genomics/articles/recent-advances-in-single-cell-genomics-techniques-324695</a:t>
            </a:r>
            <a:endParaRPr sz="11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pic>
        <p:nvPicPr>
          <p:cNvPr id="227" name="Google Shape;227;p43"/>
          <p:cNvPicPr preferRelativeResize="0"/>
          <p:nvPr/>
        </p:nvPicPr>
        <p:blipFill>
          <a:blip r:embed="rId3">
            <a:alphaModFix/>
          </a:blip>
          <a:stretch>
            <a:fillRect/>
          </a:stretch>
        </p:blipFill>
        <p:spPr>
          <a:xfrm>
            <a:off x="495400" y="431625"/>
            <a:ext cx="2993750" cy="2401650"/>
          </a:xfrm>
          <a:prstGeom prst="rect">
            <a:avLst/>
          </a:prstGeom>
          <a:noFill/>
          <a:ln>
            <a:noFill/>
          </a:ln>
        </p:spPr>
      </p:pic>
      <p:pic>
        <p:nvPicPr>
          <p:cNvPr id="228" name="Google Shape;228;p43"/>
          <p:cNvPicPr preferRelativeResize="0"/>
          <p:nvPr/>
        </p:nvPicPr>
        <p:blipFill rotWithShape="1">
          <a:blip r:embed="rId4">
            <a:alphaModFix/>
          </a:blip>
          <a:srcRect b="0" l="0" r="8991" t="29740"/>
          <a:stretch/>
        </p:blipFill>
        <p:spPr>
          <a:xfrm>
            <a:off x="658950" y="2571751"/>
            <a:ext cx="2830200" cy="1059233"/>
          </a:xfrm>
          <a:prstGeom prst="rect">
            <a:avLst/>
          </a:prstGeom>
          <a:noFill/>
          <a:ln>
            <a:noFill/>
          </a:ln>
        </p:spPr>
      </p:pic>
      <p:pic>
        <p:nvPicPr>
          <p:cNvPr id="229" name="Google Shape;229;p43"/>
          <p:cNvPicPr preferRelativeResize="0"/>
          <p:nvPr/>
        </p:nvPicPr>
        <p:blipFill>
          <a:blip r:embed="rId5">
            <a:alphaModFix/>
          </a:blip>
          <a:stretch>
            <a:fillRect/>
          </a:stretch>
        </p:blipFill>
        <p:spPr>
          <a:xfrm>
            <a:off x="3966575" y="2680711"/>
            <a:ext cx="4822649" cy="1043250"/>
          </a:xfrm>
          <a:prstGeom prst="rect">
            <a:avLst/>
          </a:prstGeom>
          <a:noFill/>
          <a:ln>
            <a:noFill/>
          </a:ln>
        </p:spPr>
      </p:pic>
      <p:pic>
        <p:nvPicPr>
          <p:cNvPr id="230" name="Google Shape;230;p43"/>
          <p:cNvPicPr preferRelativeResize="0"/>
          <p:nvPr/>
        </p:nvPicPr>
        <p:blipFill>
          <a:blip r:embed="rId6">
            <a:alphaModFix/>
          </a:blip>
          <a:stretch>
            <a:fillRect/>
          </a:stretch>
        </p:blipFill>
        <p:spPr>
          <a:xfrm>
            <a:off x="4750025" y="3876750"/>
            <a:ext cx="4393976" cy="993875"/>
          </a:xfrm>
          <a:prstGeom prst="rect">
            <a:avLst/>
          </a:prstGeom>
          <a:noFill/>
          <a:ln>
            <a:noFill/>
          </a:ln>
        </p:spPr>
      </p:pic>
      <p:sp>
        <p:nvSpPr>
          <p:cNvPr id="231" name="Google Shape;231;p43"/>
          <p:cNvSpPr/>
          <p:nvPr/>
        </p:nvSpPr>
        <p:spPr>
          <a:xfrm>
            <a:off x="3258200" y="3089163"/>
            <a:ext cx="432900" cy="141600"/>
          </a:xfrm>
          <a:prstGeom prst="leftArrow">
            <a:avLst>
              <a:gd fmla="val 50000" name="adj1"/>
              <a:gd fmla="val 50000" name="adj2"/>
            </a:avLst>
          </a:prstGeom>
          <a:solidFill>
            <a:srgbClr val="CC0000"/>
          </a:solidFill>
          <a:ln cap="flat" cmpd="sng" w="9525">
            <a:solidFill>
              <a:srgbClr val="CC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32" name="Google Shape;232;p43"/>
          <p:cNvPicPr preferRelativeResize="0"/>
          <p:nvPr/>
        </p:nvPicPr>
        <p:blipFill>
          <a:blip r:embed="rId7">
            <a:alphaModFix/>
          </a:blip>
          <a:stretch>
            <a:fillRect/>
          </a:stretch>
        </p:blipFill>
        <p:spPr>
          <a:xfrm>
            <a:off x="495400" y="3639075"/>
            <a:ext cx="3242350" cy="1337650"/>
          </a:xfrm>
          <a:prstGeom prst="rect">
            <a:avLst/>
          </a:prstGeom>
          <a:noFill/>
          <a:ln>
            <a:noFill/>
          </a:ln>
        </p:spPr>
      </p:pic>
      <p:sp>
        <p:nvSpPr>
          <p:cNvPr id="233" name="Google Shape;233;p43"/>
          <p:cNvSpPr txBox="1"/>
          <p:nvPr/>
        </p:nvSpPr>
        <p:spPr>
          <a:xfrm>
            <a:off x="861000" y="3404675"/>
            <a:ext cx="2830200" cy="384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latin typeface="Helvetica Neue"/>
                <a:ea typeface="Helvetica Neue"/>
                <a:cs typeface="Helvetica Neue"/>
                <a:sym typeface="Helvetica Neue"/>
              </a:rPr>
              <a:t>Immobilization and amplification</a:t>
            </a:r>
            <a:endParaRPr sz="1300">
              <a:latin typeface="Helvetica Neue"/>
              <a:ea typeface="Helvetica Neue"/>
              <a:cs typeface="Helvetica Neue"/>
              <a:sym typeface="Helvetica Neue"/>
            </a:endParaRPr>
          </a:p>
        </p:txBody>
      </p:sp>
      <p:sp>
        <p:nvSpPr>
          <p:cNvPr id="234" name="Google Shape;234;p43"/>
          <p:cNvSpPr txBox="1"/>
          <p:nvPr/>
        </p:nvSpPr>
        <p:spPr>
          <a:xfrm>
            <a:off x="751875" y="4758600"/>
            <a:ext cx="2830200" cy="384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300">
                <a:latin typeface="Helvetica Neue"/>
                <a:ea typeface="Helvetica Neue"/>
                <a:cs typeface="Helvetica Neue"/>
                <a:sym typeface="Helvetica Neue"/>
              </a:rPr>
              <a:t>Text file</a:t>
            </a:r>
            <a:endParaRPr sz="1300">
              <a:latin typeface="Helvetica Neue"/>
              <a:ea typeface="Helvetica Neue"/>
              <a:cs typeface="Helvetica Neue"/>
              <a:sym typeface="Helvetica Neue"/>
            </a:endParaRPr>
          </a:p>
        </p:txBody>
      </p:sp>
      <p:sp>
        <p:nvSpPr>
          <p:cNvPr id="235" name="Google Shape;235;p43"/>
          <p:cNvSpPr txBox="1"/>
          <p:nvPr>
            <p:ph type="title"/>
          </p:nvPr>
        </p:nvSpPr>
        <p:spPr>
          <a:xfrm>
            <a:off x="152400" y="76200"/>
            <a:ext cx="91440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sz="3000">
                <a:latin typeface="Arial"/>
                <a:ea typeface="Arial"/>
                <a:cs typeface="Arial"/>
                <a:sym typeface="Arial"/>
              </a:rPr>
              <a:t>How does the technology work?</a:t>
            </a:r>
            <a:endParaRPr sz="3000">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sp>
        <p:nvSpPr>
          <p:cNvPr id="240" name="Google Shape;240;p44"/>
          <p:cNvSpPr txBox="1"/>
          <p:nvPr>
            <p:ph type="title"/>
          </p:nvPr>
        </p:nvSpPr>
        <p:spPr>
          <a:xfrm>
            <a:off x="118872" y="0"/>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Types of sequencing</a:t>
            </a:r>
            <a:endParaRPr/>
          </a:p>
        </p:txBody>
      </p:sp>
      <p:sp>
        <p:nvSpPr>
          <p:cNvPr id="241" name="Google Shape;241;p44"/>
          <p:cNvSpPr txBox="1"/>
          <p:nvPr>
            <p:ph idx="1" type="body"/>
          </p:nvPr>
        </p:nvSpPr>
        <p:spPr>
          <a:xfrm>
            <a:off x="628650" y="3162650"/>
            <a:ext cx="3731400" cy="1628400"/>
          </a:xfrm>
          <a:prstGeom prst="rect">
            <a:avLst/>
          </a:prstGeom>
        </p:spPr>
        <p:txBody>
          <a:bodyPr anchorCtr="0" anchor="t" bIns="0" lIns="0" spcFirstLastPara="1" rIns="0" wrap="square" tIns="0">
            <a:normAutofit/>
          </a:bodyPr>
          <a:lstStyle/>
          <a:p>
            <a:pPr indent="-323850" lvl="0" marL="457200" rtl="0" algn="l">
              <a:spcBef>
                <a:spcPts val="800"/>
              </a:spcBef>
              <a:spcAft>
                <a:spcPts val="0"/>
              </a:spcAft>
              <a:buSzPts val="1500"/>
              <a:buFont typeface="Arial"/>
              <a:buChar char="●"/>
            </a:pPr>
            <a:r>
              <a:rPr lang="en" sz="1500">
                <a:latin typeface="Arial"/>
                <a:ea typeface="Arial"/>
                <a:cs typeface="Arial"/>
                <a:sym typeface="Arial"/>
              </a:rPr>
              <a:t>unidirectionally - </a:t>
            </a:r>
            <a:r>
              <a:rPr lang="en" sz="1500">
                <a:latin typeface="Arial"/>
                <a:ea typeface="Arial"/>
                <a:cs typeface="Arial"/>
                <a:sym typeface="Arial"/>
              </a:rPr>
              <a:t>sequencing from one end only</a:t>
            </a:r>
            <a:endParaRPr sz="1500">
              <a:latin typeface="Arial"/>
              <a:ea typeface="Arial"/>
              <a:cs typeface="Arial"/>
              <a:sym typeface="Arial"/>
            </a:endParaRPr>
          </a:p>
          <a:p>
            <a:pPr indent="-323850" lvl="0" marL="457200" rtl="0" algn="l">
              <a:spcBef>
                <a:spcPts val="0"/>
              </a:spcBef>
              <a:spcAft>
                <a:spcPts val="0"/>
              </a:spcAft>
              <a:buSzPts val="1500"/>
              <a:buFont typeface="Arial"/>
              <a:buChar char="●"/>
            </a:pPr>
            <a:r>
              <a:rPr lang="en" sz="1500">
                <a:latin typeface="Arial"/>
                <a:ea typeface="Arial"/>
                <a:cs typeface="Arial"/>
                <a:sym typeface="Arial"/>
              </a:rPr>
              <a:t>less expensive, is typically reserved for quantifying gene expression in well-annotated genomes and analyzing small RNA molecules</a:t>
            </a:r>
            <a:r>
              <a:rPr lang="en" sz="1500">
                <a:latin typeface="Arial"/>
                <a:ea typeface="Arial"/>
                <a:cs typeface="Arial"/>
                <a:sym typeface="Arial"/>
              </a:rPr>
              <a:t>. </a:t>
            </a:r>
            <a:endParaRPr sz="1500">
              <a:latin typeface="Arial"/>
              <a:ea typeface="Arial"/>
              <a:cs typeface="Arial"/>
              <a:sym typeface="Arial"/>
            </a:endParaRPr>
          </a:p>
        </p:txBody>
      </p:sp>
      <p:sp>
        <p:nvSpPr>
          <p:cNvPr id="242" name="Google Shape;242;p44"/>
          <p:cNvSpPr txBox="1"/>
          <p:nvPr/>
        </p:nvSpPr>
        <p:spPr>
          <a:xfrm>
            <a:off x="628650" y="4692075"/>
            <a:ext cx="5786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latin typeface="Helvetica Neue"/>
                <a:ea typeface="Helvetica Neue"/>
                <a:cs typeface="Helvetica Neue"/>
                <a:sym typeface="Helvetica Neue"/>
              </a:rPr>
              <a:t>https://www.genewiz.com/</a:t>
            </a:r>
            <a:endParaRPr sz="1200">
              <a:latin typeface="Helvetica Neue"/>
              <a:ea typeface="Helvetica Neue"/>
              <a:cs typeface="Helvetica Neue"/>
              <a:sym typeface="Helvetica Neue"/>
            </a:endParaRPr>
          </a:p>
        </p:txBody>
      </p:sp>
      <p:pic>
        <p:nvPicPr>
          <p:cNvPr id="243" name="Google Shape;243;p44"/>
          <p:cNvPicPr preferRelativeResize="0"/>
          <p:nvPr/>
        </p:nvPicPr>
        <p:blipFill rotWithShape="1">
          <a:blip r:embed="rId3">
            <a:alphaModFix/>
          </a:blip>
          <a:srcRect b="5424" l="2303" r="3285" t="8738"/>
          <a:stretch/>
        </p:blipFill>
        <p:spPr>
          <a:xfrm>
            <a:off x="669175" y="1401200"/>
            <a:ext cx="7805651" cy="1628400"/>
          </a:xfrm>
          <a:prstGeom prst="rect">
            <a:avLst/>
          </a:prstGeom>
          <a:noFill/>
          <a:ln>
            <a:noFill/>
          </a:ln>
        </p:spPr>
      </p:pic>
      <p:sp>
        <p:nvSpPr>
          <p:cNvPr id="244" name="Google Shape;244;p44"/>
          <p:cNvSpPr txBox="1"/>
          <p:nvPr>
            <p:ph idx="1" type="body"/>
          </p:nvPr>
        </p:nvSpPr>
        <p:spPr>
          <a:xfrm>
            <a:off x="4919975" y="3162650"/>
            <a:ext cx="3731400" cy="1628400"/>
          </a:xfrm>
          <a:prstGeom prst="rect">
            <a:avLst/>
          </a:prstGeom>
        </p:spPr>
        <p:txBody>
          <a:bodyPr anchorCtr="0" anchor="t" bIns="0" lIns="0" spcFirstLastPara="1" rIns="0" wrap="square" tIns="0">
            <a:normAutofit/>
          </a:bodyPr>
          <a:lstStyle/>
          <a:p>
            <a:pPr indent="-323850" lvl="0" marL="457200" rtl="0" algn="l">
              <a:spcBef>
                <a:spcPts val="800"/>
              </a:spcBef>
              <a:spcAft>
                <a:spcPts val="0"/>
              </a:spcAft>
              <a:buSzPts val="1500"/>
              <a:buFont typeface="Arial"/>
              <a:buChar char="●"/>
            </a:pPr>
            <a:r>
              <a:rPr lang="en" sz="1500">
                <a:latin typeface="Arial"/>
                <a:ea typeface="Arial"/>
                <a:cs typeface="Arial"/>
                <a:sym typeface="Arial"/>
              </a:rPr>
              <a:t>bidirectionally - both ends of DNA fragments to be sequenced</a:t>
            </a:r>
            <a:endParaRPr sz="1500">
              <a:latin typeface="Arial"/>
              <a:ea typeface="Arial"/>
              <a:cs typeface="Arial"/>
              <a:sym typeface="Arial"/>
            </a:endParaRPr>
          </a:p>
          <a:p>
            <a:pPr indent="-323850" lvl="0" marL="457200" rtl="0" algn="l">
              <a:spcBef>
                <a:spcPts val="0"/>
              </a:spcBef>
              <a:spcAft>
                <a:spcPts val="0"/>
              </a:spcAft>
              <a:buSzPts val="1500"/>
              <a:buFont typeface="Arial"/>
              <a:buChar char="●"/>
            </a:pPr>
            <a:r>
              <a:rPr lang="en" sz="1500">
                <a:latin typeface="Arial"/>
                <a:ea typeface="Arial"/>
                <a:cs typeface="Arial"/>
                <a:sym typeface="Arial"/>
              </a:rPr>
              <a:t>usually recommended for most applications as it provides richer data and permits longer library insert sizes. </a:t>
            </a:r>
            <a:endParaRPr sz="1500">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p45"/>
          <p:cNvSpPr txBox="1"/>
          <p:nvPr>
            <p:ph type="title"/>
          </p:nvPr>
        </p:nvSpPr>
        <p:spPr>
          <a:xfrm>
            <a:off x="205725" y="6659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RNA-seq - experiment</a:t>
            </a:r>
            <a:endParaRPr/>
          </a:p>
        </p:txBody>
      </p:sp>
      <p:pic>
        <p:nvPicPr>
          <p:cNvPr id="250" name="Google Shape;250;p45"/>
          <p:cNvPicPr preferRelativeResize="0"/>
          <p:nvPr/>
        </p:nvPicPr>
        <p:blipFill>
          <a:blip r:embed="rId3">
            <a:alphaModFix/>
          </a:blip>
          <a:stretch>
            <a:fillRect/>
          </a:stretch>
        </p:blipFill>
        <p:spPr>
          <a:xfrm>
            <a:off x="1140225" y="863766"/>
            <a:ext cx="6701295" cy="3871859"/>
          </a:xfrm>
          <a:prstGeom prst="rect">
            <a:avLst/>
          </a:prstGeom>
          <a:noFill/>
          <a:ln>
            <a:noFill/>
          </a:ln>
        </p:spPr>
      </p:pic>
      <p:sp>
        <p:nvSpPr>
          <p:cNvPr id="251" name="Google Shape;251;p45"/>
          <p:cNvSpPr txBox="1"/>
          <p:nvPr/>
        </p:nvSpPr>
        <p:spPr>
          <a:xfrm>
            <a:off x="4836925" y="4735625"/>
            <a:ext cx="42240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a:t>https://www.wikiwand.com/en/RNA-Seq</a:t>
            </a:r>
            <a:endParaRPr/>
          </a:p>
        </p:txBody>
      </p:sp>
      <p:sp>
        <p:nvSpPr>
          <p:cNvPr id="252" name="Google Shape;252;p45"/>
          <p:cNvSpPr/>
          <p:nvPr/>
        </p:nvSpPr>
        <p:spPr>
          <a:xfrm>
            <a:off x="1079100" y="759350"/>
            <a:ext cx="2292300" cy="1561800"/>
          </a:xfrm>
          <a:prstGeom prst="rect">
            <a:avLst/>
          </a:prstGeom>
          <a:noFill/>
          <a:ln cap="flat" cmpd="sng" w="38100">
            <a:solidFill>
              <a:srgbClr val="1155C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p45"/>
          <p:cNvSpPr txBox="1"/>
          <p:nvPr/>
        </p:nvSpPr>
        <p:spPr>
          <a:xfrm>
            <a:off x="3024825" y="4199050"/>
            <a:ext cx="22209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900"/>
              <a:t>mean length of 300 bp (typically ranging 200–700 bp</a:t>
            </a:r>
            <a:endParaRPr sz="9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sp>
        <p:nvSpPr>
          <p:cNvPr id="113" name="Google Shape;113;p28"/>
          <p:cNvSpPr txBox="1"/>
          <p:nvPr>
            <p:ph type="ctrTitle"/>
          </p:nvPr>
        </p:nvSpPr>
        <p:spPr>
          <a:xfrm>
            <a:off x="1143000" y="536972"/>
            <a:ext cx="6858000" cy="1790700"/>
          </a:xfrm>
          <a:prstGeom prst="rect">
            <a:avLst/>
          </a:prstGeom>
          <a:noFill/>
          <a:ln>
            <a:noFill/>
          </a:ln>
        </p:spPr>
        <p:txBody>
          <a:bodyPr anchorCtr="0" anchor="b" bIns="0" lIns="0" spcFirstLastPara="1" rIns="0" wrap="square" tIns="0">
            <a:normAutofit/>
          </a:bodyPr>
          <a:lstStyle/>
          <a:p>
            <a:pPr indent="0" lvl="0" marL="0" rtl="0" algn="ctr">
              <a:spcBef>
                <a:spcPts val="0"/>
              </a:spcBef>
              <a:spcAft>
                <a:spcPts val="0"/>
              </a:spcAft>
              <a:buClr>
                <a:schemeClr val="lt1"/>
              </a:buClr>
              <a:buSzPts val="6000"/>
              <a:buFont typeface="Arial"/>
              <a:buNone/>
            </a:pPr>
            <a:r>
              <a:rPr lang="en"/>
              <a:t>Introduction to RNA-seq data analysis</a:t>
            </a:r>
            <a:endParaRPr/>
          </a:p>
        </p:txBody>
      </p:sp>
      <p:sp>
        <p:nvSpPr>
          <p:cNvPr id="114" name="Google Shape;114;p28"/>
          <p:cNvSpPr txBox="1"/>
          <p:nvPr>
            <p:ph idx="1" type="subTitle"/>
          </p:nvPr>
        </p:nvSpPr>
        <p:spPr>
          <a:xfrm>
            <a:off x="1143000" y="2839803"/>
            <a:ext cx="6858000" cy="1241700"/>
          </a:xfrm>
          <a:prstGeom prst="rect">
            <a:avLst/>
          </a:prstGeom>
          <a:noFill/>
          <a:ln>
            <a:noFill/>
          </a:ln>
        </p:spPr>
        <p:txBody>
          <a:bodyPr anchorCtr="0" anchor="t" bIns="0" lIns="0" spcFirstLastPara="1" rIns="0" wrap="square" tIns="0">
            <a:normAutofit/>
          </a:bodyPr>
          <a:lstStyle/>
          <a:p>
            <a:pPr indent="0" lvl="0" marL="0" rtl="0" algn="ctr">
              <a:spcBef>
                <a:spcPts val="0"/>
              </a:spcBef>
              <a:spcAft>
                <a:spcPts val="0"/>
              </a:spcAft>
              <a:buClr>
                <a:schemeClr val="lt1"/>
              </a:buClr>
              <a:buSzPts val="2400"/>
              <a:buFont typeface="Arial"/>
              <a:buNone/>
            </a:pPr>
            <a:r>
              <a:rPr lang="en"/>
              <a:t>Michela Traglia, Ayushi Agrawal</a:t>
            </a:r>
            <a:endParaRPr/>
          </a:p>
          <a:p>
            <a:pPr indent="0" lvl="0" marL="0" rtl="0" algn="ctr">
              <a:lnSpc>
                <a:spcPct val="100000"/>
              </a:lnSpc>
              <a:spcBef>
                <a:spcPts val="0"/>
              </a:spcBef>
              <a:spcAft>
                <a:spcPts val="0"/>
              </a:spcAft>
              <a:buClr>
                <a:schemeClr val="lt1"/>
              </a:buClr>
              <a:buSzPts val="2400"/>
              <a:buFont typeface="Arial"/>
              <a:buNone/>
            </a:pPr>
            <a:r>
              <a:rPr lang="en"/>
              <a:t>Bioinformatics Core, GIDB</a:t>
            </a:r>
            <a:endParaRPr/>
          </a:p>
          <a:p>
            <a:pPr indent="0" lvl="0" marL="0" rtl="0" algn="ctr">
              <a:spcBef>
                <a:spcPts val="0"/>
              </a:spcBef>
              <a:spcAft>
                <a:spcPts val="0"/>
              </a:spcAft>
              <a:buClr>
                <a:schemeClr val="lt1"/>
              </a:buClr>
              <a:buSzPts val="2100"/>
              <a:buNone/>
            </a:pPr>
            <a:r>
              <a:rPr lang="en"/>
              <a:t>March 10-11, 2022</a:t>
            </a:r>
            <a:endParaRPr/>
          </a:p>
          <a:p>
            <a:pPr indent="0" lvl="0" marL="0" rtl="0" algn="l">
              <a:lnSpc>
                <a:spcPct val="90000"/>
              </a:lnSpc>
              <a:spcBef>
                <a:spcPts val="0"/>
              </a:spcBef>
              <a:spcAft>
                <a:spcPts val="0"/>
              </a:spcAft>
              <a:buClr>
                <a:schemeClr val="lt1"/>
              </a:buClr>
              <a:buSzPts val="2100"/>
              <a:buNone/>
            </a:pPr>
            <a:r>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sp>
        <p:nvSpPr>
          <p:cNvPr id="258" name="Google Shape;258;p46"/>
          <p:cNvSpPr txBox="1"/>
          <p:nvPr>
            <p:ph type="title"/>
          </p:nvPr>
        </p:nvSpPr>
        <p:spPr>
          <a:xfrm>
            <a:off x="152400" y="93800"/>
            <a:ext cx="9144000" cy="7368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en"/>
              <a:t>RNA-seq - differentially expressed genes (DGE)</a:t>
            </a:r>
            <a:endParaRPr sz="2966"/>
          </a:p>
        </p:txBody>
      </p:sp>
      <p:sp>
        <p:nvSpPr>
          <p:cNvPr id="259" name="Google Shape;259;p46"/>
          <p:cNvSpPr txBox="1"/>
          <p:nvPr/>
        </p:nvSpPr>
        <p:spPr>
          <a:xfrm>
            <a:off x="214900" y="4692800"/>
            <a:ext cx="2080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dk1"/>
                </a:solidFill>
                <a:highlight>
                  <a:srgbClr val="FFFFFF"/>
                </a:highlight>
              </a:rPr>
              <a:t>S</a:t>
            </a:r>
            <a:r>
              <a:rPr lang="en" sz="1200">
                <a:solidFill>
                  <a:schemeClr val="dk1"/>
                </a:solidFill>
                <a:highlight>
                  <a:srgbClr val="FFFFFF"/>
                </a:highlight>
                <a:uFill>
                  <a:noFill/>
                </a:uFill>
                <a:hlinkClick r:id="rId3">
                  <a:extLst>
                    <a:ext uri="{A12FA001-AC4F-418D-AE19-62706E023703}">
                      <ahyp:hlinkClr val="tx"/>
                    </a:ext>
                  </a:extLst>
                </a:hlinkClick>
              </a:rPr>
              <a:t>ource : </a:t>
            </a:r>
            <a:r>
              <a:rPr lang="en" sz="1200">
                <a:solidFill>
                  <a:schemeClr val="dk1"/>
                </a:solidFill>
              </a:rPr>
              <a:t>seqme</a:t>
            </a:r>
            <a:endParaRPr sz="1200">
              <a:solidFill>
                <a:schemeClr val="dk1"/>
              </a:solidFill>
            </a:endParaRPr>
          </a:p>
        </p:txBody>
      </p:sp>
      <p:sp>
        <p:nvSpPr>
          <p:cNvPr id="260" name="Google Shape;260;p46"/>
          <p:cNvSpPr txBox="1"/>
          <p:nvPr/>
        </p:nvSpPr>
        <p:spPr>
          <a:xfrm>
            <a:off x="0" y="545000"/>
            <a:ext cx="8073000" cy="408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450">
                <a:solidFill>
                  <a:schemeClr val="dk1"/>
                </a:solidFill>
                <a:highlight>
                  <a:srgbClr val="FFFFFF"/>
                </a:highlight>
              </a:rPr>
              <a:t>W</a:t>
            </a:r>
            <a:r>
              <a:rPr lang="en" sz="1450">
                <a:solidFill>
                  <a:schemeClr val="dk1"/>
                </a:solidFill>
                <a:highlight>
                  <a:srgbClr val="FFFFFF"/>
                </a:highlight>
              </a:rPr>
              <a:t>hich genes are expressed at different levels between conditions (sample A and sample B)</a:t>
            </a:r>
            <a:endParaRPr sz="1700">
              <a:solidFill>
                <a:schemeClr val="dk1"/>
              </a:solidFill>
            </a:endParaRPr>
          </a:p>
        </p:txBody>
      </p:sp>
      <p:pic>
        <p:nvPicPr>
          <p:cNvPr id="261" name="Google Shape;261;p46"/>
          <p:cNvPicPr preferRelativeResize="0"/>
          <p:nvPr/>
        </p:nvPicPr>
        <p:blipFill>
          <a:blip r:embed="rId4">
            <a:alphaModFix/>
          </a:blip>
          <a:stretch>
            <a:fillRect/>
          </a:stretch>
        </p:blipFill>
        <p:spPr>
          <a:xfrm>
            <a:off x="152400" y="841850"/>
            <a:ext cx="6326174" cy="3459801"/>
          </a:xfrm>
          <a:prstGeom prst="rect">
            <a:avLst/>
          </a:prstGeom>
          <a:noFill/>
          <a:ln>
            <a:noFill/>
          </a:ln>
        </p:spPr>
      </p:pic>
      <p:sp>
        <p:nvSpPr>
          <p:cNvPr id="262" name="Google Shape;262;p46"/>
          <p:cNvSpPr txBox="1"/>
          <p:nvPr/>
        </p:nvSpPr>
        <p:spPr>
          <a:xfrm>
            <a:off x="5234525" y="4301650"/>
            <a:ext cx="3687600" cy="677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600">
                <a:solidFill>
                  <a:srgbClr val="1155CC"/>
                </a:solidFill>
                <a:latin typeface="Helvetica Neue"/>
                <a:ea typeface="Helvetica Neue"/>
                <a:cs typeface="Helvetica Neue"/>
                <a:sym typeface="Helvetica Neue"/>
              </a:rPr>
              <a:t>Many steps to calculate the DGE between sample A and B</a:t>
            </a:r>
            <a:endParaRPr sz="1600">
              <a:solidFill>
                <a:srgbClr val="1155CC"/>
              </a:solidFill>
              <a:latin typeface="Helvetica Neue"/>
              <a:ea typeface="Helvetica Neue"/>
              <a:cs typeface="Helvetica Neue"/>
              <a:sym typeface="Helvetica Neue"/>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p47"/>
          <p:cNvSpPr txBox="1"/>
          <p:nvPr>
            <p:ph type="title"/>
          </p:nvPr>
        </p:nvSpPr>
        <p:spPr>
          <a:xfrm>
            <a:off x="120000" y="-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RNA-seq - analysis workflow</a:t>
            </a:r>
            <a:endParaRPr/>
          </a:p>
        </p:txBody>
      </p:sp>
      <p:sp>
        <p:nvSpPr>
          <p:cNvPr id="268" name="Google Shape;268;p47"/>
          <p:cNvSpPr txBox="1"/>
          <p:nvPr/>
        </p:nvSpPr>
        <p:spPr>
          <a:xfrm>
            <a:off x="43800" y="1450100"/>
            <a:ext cx="3125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Helvetica Neue"/>
                <a:ea typeface="Helvetica Neue"/>
                <a:cs typeface="Helvetica Neue"/>
                <a:sym typeface="Helvetica Neue"/>
              </a:rPr>
              <a:t>Session 1: Concepts + Demo</a:t>
            </a:r>
            <a:endParaRPr b="1" sz="1200">
              <a:solidFill>
                <a:srgbClr val="262626"/>
              </a:solidFill>
              <a:highlight>
                <a:srgbClr val="F7F6F3"/>
              </a:highlight>
            </a:endParaRPr>
          </a:p>
        </p:txBody>
      </p:sp>
      <p:sp>
        <p:nvSpPr>
          <p:cNvPr id="269" name="Google Shape;269;p47"/>
          <p:cNvSpPr/>
          <p:nvPr/>
        </p:nvSpPr>
        <p:spPr>
          <a:xfrm flipH="1">
            <a:off x="2835875" y="1034150"/>
            <a:ext cx="207300" cy="19575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 name="Google Shape;270;p47"/>
          <p:cNvSpPr txBox="1"/>
          <p:nvPr/>
        </p:nvSpPr>
        <p:spPr>
          <a:xfrm>
            <a:off x="54700" y="3392888"/>
            <a:ext cx="31257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Helvetica Neue"/>
                <a:ea typeface="Helvetica Neue"/>
                <a:cs typeface="Helvetica Neue"/>
                <a:sym typeface="Helvetica Neue"/>
              </a:rPr>
              <a:t>Session 2: </a:t>
            </a:r>
            <a:r>
              <a:rPr b="1" lang="en">
                <a:solidFill>
                  <a:schemeClr val="dk1"/>
                </a:solidFill>
                <a:latin typeface="Helvetica Neue"/>
                <a:ea typeface="Helvetica Neue"/>
                <a:cs typeface="Helvetica Neue"/>
                <a:sym typeface="Helvetica Neue"/>
              </a:rPr>
              <a:t>Concepts + Demo</a:t>
            </a:r>
            <a:endParaRPr b="1" sz="1200">
              <a:solidFill>
                <a:srgbClr val="262626"/>
              </a:solidFill>
              <a:highlight>
                <a:srgbClr val="F7F6F3"/>
              </a:highlight>
            </a:endParaRPr>
          </a:p>
          <a:p>
            <a:pPr indent="0" lvl="0" marL="0" rtl="0" algn="l">
              <a:spcBef>
                <a:spcPts val="0"/>
              </a:spcBef>
              <a:spcAft>
                <a:spcPts val="0"/>
              </a:spcAft>
              <a:buNone/>
            </a:pPr>
            <a:r>
              <a:t/>
            </a:r>
            <a:endParaRPr b="1">
              <a:latin typeface="Helvetica Neue"/>
              <a:ea typeface="Helvetica Neue"/>
              <a:cs typeface="Helvetica Neue"/>
              <a:sym typeface="Helvetica Neue"/>
            </a:endParaRPr>
          </a:p>
        </p:txBody>
      </p:sp>
      <p:sp>
        <p:nvSpPr>
          <p:cNvPr id="271" name="Google Shape;271;p47"/>
          <p:cNvSpPr/>
          <p:nvPr/>
        </p:nvSpPr>
        <p:spPr>
          <a:xfrm>
            <a:off x="3316325" y="2030150"/>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Sequencer: Reads</a:t>
            </a:r>
            <a:r>
              <a:rPr lang="en"/>
              <a:t> </a:t>
            </a:r>
            <a:r>
              <a:rPr b="1" lang="en">
                <a:solidFill>
                  <a:schemeClr val="accent2"/>
                </a:solidFill>
              </a:rPr>
              <a:t>Fastq</a:t>
            </a:r>
            <a:endParaRPr b="1">
              <a:solidFill>
                <a:schemeClr val="accent2"/>
              </a:solidFill>
            </a:endParaRPr>
          </a:p>
        </p:txBody>
      </p:sp>
      <p:sp>
        <p:nvSpPr>
          <p:cNvPr id="272" name="Google Shape;272;p47"/>
          <p:cNvSpPr/>
          <p:nvPr/>
        </p:nvSpPr>
        <p:spPr>
          <a:xfrm>
            <a:off x="5445750" y="2030150"/>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None/>
            </a:pPr>
            <a:r>
              <a:rPr b="1" lang="en">
                <a:solidFill>
                  <a:schemeClr val="accent2"/>
                </a:solidFill>
              </a:rPr>
              <a:t>FastQC </a:t>
            </a:r>
            <a:endParaRPr b="1">
              <a:solidFill>
                <a:schemeClr val="accent2"/>
              </a:solidFill>
            </a:endParaRPr>
          </a:p>
        </p:txBody>
      </p:sp>
      <p:sp>
        <p:nvSpPr>
          <p:cNvPr id="273" name="Google Shape;273;p47"/>
          <p:cNvSpPr/>
          <p:nvPr/>
        </p:nvSpPr>
        <p:spPr>
          <a:xfrm>
            <a:off x="3316325" y="3283863"/>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Alignment/Mapping</a:t>
            </a:r>
            <a:endParaRPr b="1"/>
          </a:p>
          <a:p>
            <a:pPr indent="0" lvl="0" marL="0" rtl="0" algn="ctr">
              <a:spcBef>
                <a:spcPts val="0"/>
              </a:spcBef>
              <a:spcAft>
                <a:spcPts val="0"/>
              </a:spcAft>
              <a:buNone/>
            </a:pPr>
            <a:r>
              <a:rPr b="1" lang="en">
                <a:solidFill>
                  <a:schemeClr val="accent2"/>
                </a:solidFill>
              </a:rPr>
              <a:t>STAR</a:t>
            </a:r>
            <a:r>
              <a:rPr lang="en"/>
              <a:t> </a:t>
            </a:r>
            <a:endParaRPr/>
          </a:p>
        </p:txBody>
      </p:sp>
      <p:sp>
        <p:nvSpPr>
          <p:cNvPr id="274" name="Google Shape;274;p47"/>
          <p:cNvSpPr/>
          <p:nvPr/>
        </p:nvSpPr>
        <p:spPr>
          <a:xfrm>
            <a:off x="3316325" y="38861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1200">
                <a:solidFill>
                  <a:schemeClr val="dk1"/>
                </a:solidFill>
              </a:rPr>
              <a:t>Counting Reads </a:t>
            </a:r>
            <a:endParaRPr b="1" sz="1200">
              <a:solidFill>
                <a:schemeClr val="dk1"/>
              </a:solidFill>
            </a:endParaRPr>
          </a:p>
          <a:p>
            <a:pPr indent="0" lvl="0" marL="0" rtl="0" algn="ctr">
              <a:spcBef>
                <a:spcPts val="0"/>
              </a:spcBef>
              <a:spcAft>
                <a:spcPts val="0"/>
              </a:spcAft>
              <a:buNone/>
            </a:pPr>
            <a:r>
              <a:rPr b="1" lang="en">
                <a:solidFill>
                  <a:schemeClr val="accent2"/>
                </a:solidFill>
              </a:rPr>
              <a:t>featureCounts</a:t>
            </a:r>
            <a:endParaRPr b="1" sz="1200"/>
          </a:p>
        </p:txBody>
      </p:sp>
      <p:sp>
        <p:nvSpPr>
          <p:cNvPr id="275" name="Google Shape;275;p47"/>
          <p:cNvSpPr/>
          <p:nvPr/>
        </p:nvSpPr>
        <p:spPr>
          <a:xfrm>
            <a:off x="3316325" y="26815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Trimming</a:t>
            </a:r>
            <a:endParaRPr b="1"/>
          </a:p>
          <a:p>
            <a:pPr indent="0" lvl="0" marL="0" rtl="0" algn="ctr">
              <a:spcBef>
                <a:spcPts val="0"/>
              </a:spcBef>
              <a:spcAft>
                <a:spcPts val="0"/>
              </a:spcAft>
              <a:buNone/>
            </a:pPr>
            <a:r>
              <a:rPr b="1" lang="en">
                <a:solidFill>
                  <a:schemeClr val="accent2"/>
                </a:solidFill>
              </a:rPr>
              <a:t>cutadapt</a:t>
            </a:r>
            <a:endParaRPr b="1">
              <a:solidFill>
                <a:schemeClr val="accent2"/>
              </a:solidFill>
            </a:endParaRPr>
          </a:p>
        </p:txBody>
      </p:sp>
      <p:sp>
        <p:nvSpPr>
          <p:cNvPr id="276" name="Google Shape;276;p47"/>
          <p:cNvSpPr/>
          <p:nvPr/>
        </p:nvSpPr>
        <p:spPr>
          <a:xfrm>
            <a:off x="5445750" y="26815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rPr b="1" lang="en">
                <a:solidFill>
                  <a:schemeClr val="accent2"/>
                </a:solidFill>
              </a:rPr>
              <a:t>FastQC</a:t>
            </a:r>
            <a:endParaRPr b="1">
              <a:solidFill>
                <a:schemeClr val="accent2"/>
              </a:solidFill>
            </a:endParaRPr>
          </a:p>
        </p:txBody>
      </p:sp>
      <p:sp>
        <p:nvSpPr>
          <p:cNvPr id="277" name="Google Shape;277;p47"/>
          <p:cNvSpPr/>
          <p:nvPr/>
        </p:nvSpPr>
        <p:spPr>
          <a:xfrm>
            <a:off x="5445750" y="32838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278" name="Google Shape;278;p47"/>
          <p:cNvSpPr/>
          <p:nvPr/>
        </p:nvSpPr>
        <p:spPr>
          <a:xfrm>
            <a:off x="3316325" y="776450"/>
            <a:ext cx="1993500" cy="493800"/>
          </a:xfrm>
          <a:prstGeom prst="roundRect">
            <a:avLst>
              <a:gd fmla="val 16667" name="adj"/>
            </a:avLst>
          </a:prstGeom>
          <a:solidFill>
            <a:srgbClr val="D5A6BD"/>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Biological samples</a:t>
            </a:r>
            <a:endParaRPr b="1">
              <a:solidFill>
                <a:schemeClr val="accent2"/>
              </a:solidFill>
            </a:endParaRPr>
          </a:p>
        </p:txBody>
      </p:sp>
      <p:sp>
        <p:nvSpPr>
          <p:cNvPr id="279" name="Google Shape;279;p47"/>
          <p:cNvSpPr/>
          <p:nvPr/>
        </p:nvSpPr>
        <p:spPr>
          <a:xfrm>
            <a:off x="3316325" y="1403288"/>
            <a:ext cx="1993500" cy="493800"/>
          </a:xfrm>
          <a:prstGeom prst="roundRect">
            <a:avLst>
              <a:gd fmla="val 16667" name="adj"/>
            </a:avLst>
          </a:prstGeom>
          <a:solidFill>
            <a:srgbClr val="D5A6BD"/>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Library preparation</a:t>
            </a:r>
            <a:endParaRPr b="1">
              <a:solidFill>
                <a:schemeClr val="accent2"/>
              </a:solidFill>
            </a:endParaRPr>
          </a:p>
        </p:txBody>
      </p:sp>
      <p:sp>
        <p:nvSpPr>
          <p:cNvPr id="280" name="Google Shape;280;p47"/>
          <p:cNvSpPr/>
          <p:nvPr/>
        </p:nvSpPr>
        <p:spPr>
          <a:xfrm>
            <a:off x="5445750" y="3893249"/>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281" name="Google Shape;281;p47"/>
          <p:cNvSpPr/>
          <p:nvPr/>
        </p:nvSpPr>
        <p:spPr>
          <a:xfrm flipH="1">
            <a:off x="2879475" y="3283875"/>
            <a:ext cx="207300" cy="10206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82" name="Google Shape;282;p47"/>
          <p:cNvPicPr preferRelativeResize="0"/>
          <p:nvPr/>
        </p:nvPicPr>
        <p:blipFill>
          <a:blip r:embed="rId3">
            <a:alphaModFix/>
          </a:blip>
          <a:stretch>
            <a:fillRect/>
          </a:stretch>
        </p:blipFill>
        <p:spPr>
          <a:xfrm>
            <a:off x="3043175" y="449250"/>
            <a:ext cx="615600" cy="615600"/>
          </a:xfrm>
          <a:prstGeom prst="rect">
            <a:avLst/>
          </a:prstGeom>
          <a:noFill/>
          <a:ln>
            <a:noFill/>
          </a:ln>
        </p:spPr>
      </p:pic>
      <p:pic>
        <p:nvPicPr>
          <p:cNvPr id="283" name="Google Shape;283;p47"/>
          <p:cNvPicPr preferRelativeResize="0"/>
          <p:nvPr/>
        </p:nvPicPr>
        <p:blipFill>
          <a:blip r:embed="rId3">
            <a:alphaModFix/>
          </a:blip>
          <a:stretch>
            <a:fillRect/>
          </a:stretch>
        </p:blipFill>
        <p:spPr>
          <a:xfrm>
            <a:off x="3043175" y="1070325"/>
            <a:ext cx="615600" cy="615600"/>
          </a:xfrm>
          <a:prstGeom prst="rect">
            <a:avLst/>
          </a:prstGeom>
          <a:noFill/>
          <a:ln>
            <a:noFill/>
          </a:ln>
        </p:spPr>
      </p:pic>
      <p:pic>
        <p:nvPicPr>
          <p:cNvPr id="284" name="Google Shape;284;p47"/>
          <p:cNvPicPr preferRelativeResize="0"/>
          <p:nvPr/>
        </p:nvPicPr>
        <p:blipFill rotWithShape="1">
          <a:blip r:embed="rId4">
            <a:alphaModFix/>
          </a:blip>
          <a:srcRect b="0" l="0" r="0" t="0"/>
          <a:stretch/>
        </p:blipFill>
        <p:spPr>
          <a:xfrm>
            <a:off x="6991150" y="919588"/>
            <a:ext cx="2011680" cy="813418"/>
          </a:xfrm>
          <a:prstGeom prst="rect">
            <a:avLst/>
          </a:prstGeom>
          <a:noFill/>
          <a:ln>
            <a:noFill/>
          </a:ln>
        </p:spPr>
      </p:pic>
      <p:pic>
        <p:nvPicPr>
          <p:cNvPr id="285" name="Google Shape;285;p47"/>
          <p:cNvPicPr preferRelativeResize="0"/>
          <p:nvPr/>
        </p:nvPicPr>
        <p:blipFill rotWithShape="1">
          <a:blip r:embed="rId5">
            <a:alphaModFix/>
          </a:blip>
          <a:srcRect b="0" l="0" r="0" t="0"/>
          <a:stretch/>
        </p:blipFill>
        <p:spPr>
          <a:xfrm>
            <a:off x="6991149" y="181700"/>
            <a:ext cx="2011680" cy="594758"/>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48"/>
          <p:cNvSpPr txBox="1"/>
          <p:nvPr>
            <p:ph idx="1" type="body"/>
          </p:nvPr>
        </p:nvSpPr>
        <p:spPr>
          <a:xfrm>
            <a:off x="628650" y="1369219"/>
            <a:ext cx="7886700" cy="3263400"/>
          </a:xfrm>
          <a:prstGeom prst="rect">
            <a:avLst/>
          </a:prstGeom>
        </p:spPr>
        <p:txBody>
          <a:bodyPr anchorCtr="0" anchor="t" bIns="0" lIns="0" spcFirstLastPara="1" rIns="0" wrap="square" tIns="0">
            <a:noAutofit/>
          </a:bodyPr>
          <a:lstStyle/>
          <a:p>
            <a:pPr indent="-441960" lvl="0" marL="457200" rtl="0" algn="l">
              <a:spcBef>
                <a:spcPts val="0"/>
              </a:spcBef>
              <a:spcAft>
                <a:spcPts val="0"/>
              </a:spcAft>
              <a:buSzPts val="2000"/>
              <a:buFont typeface="Arial"/>
              <a:buChar char="●"/>
            </a:pPr>
            <a:r>
              <a:rPr lang="en" sz="2000">
                <a:latin typeface="Arial"/>
                <a:ea typeface="Arial"/>
                <a:cs typeface="Arial"/>
                <a:sym typeface="Arial"/>
              </a:rPr>
              <a:t>Tools that “do one thing, and do it well”.</a:t>
            </a:r>
            <a:endParaRPr sz="2000">
              <a:latin typeface="Arial"/>
              <a:ea typeface="Arial"/>
              <a:cs typeface="Arial"/>
              <a:sym typeface="Arial"/>
            </a:endParaRPr>
          </a:p>
          <a:p>
            <a:pPr indent="0" lvl="0" marL="0" rtl="0" algn="l">
              <a:spcBef>
                <a:spcPts val="0"/>
              </a:spcBef>
              <a:spcAft>
                <a:spcPts val="0"/>
              </a:spcAft>
              <a:buNone/>
            </a:pPr>
            <a:r>
              <a:t/>
            </a:r>
            <a:endParaRPr sz="2000">
              <a:latin typeface="Arial"/>
              <a:ea typeface="Arial"/>
              <a:cs typeface="Arial"/>
              <a:sym typeface="Arial"/>
            </a:endParaRPr>
          </a:p>
          <a:p>
            <a:pPr indent="-441960" lvl="0" marL="457200" rtl="0" algn="l">
              <a:spcBef>
                <a:spcPts val="0"/>
              </a:spcBef>
              <a:spcAft>
                <a:spcPts val="0"/>
              </a:spcAft>
              <a:buSzPts val="2000"/>
              <a:buFont typeface="Arial"/>
              <a:buChar char="●"/>
            </a:pPr>
            <a:r>
              <a:rPr lang="en" sz="2000">
                <a:latin typeface="Arial"/>
                <a:ea typeface="Arial"/>
                <a:cs typeface="Arial"/>
                <a:sym typeface="Arial"/>
              </a:rPr>
              <a:t>Tools for this workshop: fastqc, cutadapt, STAR, featureCounts</a:t>
            </a:r>
            <a:endParaRPr sz="2000">
              <a:latin typeface="Arial"/>
              <a:ea typeface="Arial"/>
              <a:cs typeface="Arial"/>
              <a:sym typeface="Arial"/>
            </a:endParaRPr>
          </a:p>
          <a:p>
            <a:pPr indent="-368300" lvl="2" marL="1257300" rtl="0" algn="l">
              <a:spcBef>
                <a:spcPts val="500"/>
              </a:spcBef>
              <a:spcAft>
                <a:spcPts val="0"/>
              </a:spcAft>
              <a:buSzPts val="2000"/>
              <a:buChar char="●"/>
            </a:pPr>
            <a:r>
              <a:rPr lang="en" sz="2000">
                <a:latin typeface="Arial"/>
                <a:ea typeface="Arial"/>
                <a:cs typeface="Arial"/>
                <a:sym typeface="Arial"/>
              </a:rPr>
              <a:t>Available on Galaxy </a:t>
            </a:r>
            <a:endParaRPr sz="2000">
              <a:latin typeface="Arial"/>
              <a:ea typeface="Arial"/>
              <a:cs typeface="Arial"/>
              <a:sym typeface="Arial"/>
            </a:endParaRPr>
          </a:p>
          <a:p>
            <a:pPr indent="-368300" lvl="2" marL="1257300" rtl="0" algn="l">
              <a:spcBef>
                <a:spcPts val="500"/>
              </a:spcBef>
              <a:spcAft>
                <a:spcPts val="0"/>
              </a:spcAft>
              <a:buSzPts val="2000"/>
              <a:buChar char="●"/>
            </a:pPr>
            <a:r>
              <a:rPr lang="en" sz="2000">
                <a:latin typeface="Arial"/>
                <a:ea typeface="Arial"/>
                <a:cs typeface="Arial"/>
                <a:sym typeface="Arial"/>
              </a:rPr>
              <a:t>Some are pre-installed on Wynton; others we can install ourselves</a:t>
            </a:r>
            <a:endParaRPr sz="2000">
              <a:latin typeface="Arial"/>
              <a:ea typeface="Arial"/>
              <a:cs typeface="Arial"/>
              <a:sym typeface="Arial"/>
            </a:endParaRPr>
          </a:p>
          <a:p>
            <a:pPr indent="-368300" lvl="2" marL="1257300" rtl="0" algn="l">
              <a:spcBef>
                <a:spcPts val="500"/>
              </a:spcBef>
              <a:spcAft>
                <a:spcPts val="0"/>
              </a:spcAft>
              <a:buSzPts val="2000"/>
              <a:buChar char="●"/>
            </a:pPr>
            <a:r>
              <a:rPr lang="en" sz="2000">
                <a:latin typeface="Arial"/>
                <a:ea typeface="Arial"/>
                <a:cs typeface="Arial"/>
                <a:sym typeface="Arial"/>
              </a:rPr>
              <a:t>Download a </a:t>
            </a:r>
            <a:r>
              <a:rPr i="1" lang="en" sz="2000">
                <a:latin typeface="Arial"/>
                <a:ea typeface="Arial"/>
                <a:cs typeface="Arial"/>
                <a:sym typeface="Arial"/>
              </a:rPr>
              <a:t>container</a:t>
            </a:r>
            <a:r>
              <a:rPr lang="en" sz="2000">
                <a:latin typeface="Arial"/>
                <a:ea typeface="Arial"/>
                <a:cs typeface="Arial"/>
                <a:sym typeface="Arial"/>
              </a:rPr>
              <a:t> with all tools installed; use anywhere</a:t>
            </a:r>
            <a:endParaRPr sz="2000">
              <a:latin typeface="Arial"/>
              <a:ea typeface="Arial"/>
              <a:cs typeface="Arial"/>
              <a:sym typeface="Arial"/>
            </a:endParaRPr>
          </a:p>
          <a:p>
            <a:pPr indent="-368300" lvl="2" marL="1257300" rtl="0" algn="l">
              <a:spcBef>
                <a:spcPts val="500"/>
              </a:spcBef>
              <a:spcAft>
                <a:spcPts val="0"/>
              </a:spcAft>
              <a:buSzPts val="2000"/>
              <a:buChar char="●"/>
            </a:pPr>
            <a:r>
              <a:rPr lang="en" sz="2000">
                <a:latin typeface="Arial"/>
                <a:ea typeface="Arial"/>
                <a:cs typeface="Arial"/>
                <a:sym typeface="Arial"/>
              </a:rPr>
              <a:t>Everything can be installed on a laptop</a:t>
            </a:r>
            <a:endParaRPr sz="2000">
              <a:latin typeface="Arial"/>
              <a:ea typeface="Arial"/>
              <a:cs typeface="Arial"/>
              <a:sym typeface="Arial"/>
            </a:endParaRPr>
          </a:p>
          <a:p>
            <a:pPr indent="-314960" lvl="0" marL="457200" rtl="0" algn="l">
              <a:spcBef>
                <a:spcPts val="1000"/>
              </a:spcBef>
              <a:spcAft>
                <a:spcPts val="0"/>
              </a:spcAft>
              <a:buNone/>
            </a:pPr>
            <a:r>
              <a:t/>
            </a:r>
            <a:endParaRPr sz="2000">
              <a:latin typeface="Arial"/>
              <a:ea typeface="Arial"/>
              <a:cs typeface="Arial"/>
              <a:sym typeface="Arial"/>
            </a:endParaRPr>
          </a:p>
          <a:p>
            <a:pPr indent="-314960" lvl="0" marL="457200" rtl="0" algn="l">
              <a:spcBef>
                <a:spcPts val="1000"/>
              </a:spcBef>
              <a:spcAft>
                <a:spcPts val="0"/>
              </a:spcAft>
              <a:buNone/>
            </a:pPr>
            <a:r>
              <a:t/>
            </a:r>
            <a:endParaRPr sz="2000">
              <a:latin typeface="Arial"/>
              <a:ea typeface="Arial"/>
              <a:cs typeface="Arial"/>
              <a:sym typeface="Arial"/>
            </a:endParaRPr>
          </a:p>
          <a:p>
            <a:pPr indent="0" lvl="0" marL="0" rtl="0" algn="l">
              <a:spcBef>
                <a:spcPts val="800"/>
              </a:spcBef>
              <a:spcAft>
                <a:spcPts val="0"/>
              </a:spcAft>
              <a:buNone/>
            </a:pPr>
            <a:r>
              <a:t/>
            </a:r>
            <a:endParaRPr sz="2000">
              <a:latin typeface="Arial"/>
              <a:ea typeface="Arial"/>
              <a:cs typeface="Arial"/>
              <a:sym typeface="Arial"/>
            </a:endParaRPr>
          </a:p>
        </p:txBody>
      </p:sp>
      <p:sp>
        <p:nvSpPr>
          <p:cNvPr id="291" name="Google Shape;291;p48"/>
          <p:cNvSpPr txBox="1"/>
          <p:nvPr>
            <p:ph type="title"/>
          </p:nvPr>
        </p:nvSpPr>
        <p:spPr>
          <a:xfrm>
            <a:off x="272400" y="15239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Bioinformatics software ecosystem</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 name="Shape 295"/>
        <p:cNvGrpSpPr/>
        <p:nvPr/>
      </p:nvGrpSpPr>
      <p:grpSpPr>
        <a:xfrm>
          <a:off x="0" y="0"/>
          <a:ext cx="0" cy="0"/>
          <a:chOff x="0" y="0"/>
          <a:chExt cx="0" cy="0"/>
        </a:xfrm>
      </p:grpSpPr>
      <p:sp>
        <p:nvSpPr>
          <p:cNvPr id="296" name="Google Shape;296;p49"/>
          <p:cNvSpPr txBox="1"/>
          <p:nvPr>
            <p:ph idx="1" type="body"/>
          </p:nvPr>
        </p:nvSpPr>
        <p:spPr>
          <a:xfrm>
            <a:off x="628650" y="1369219"/>
            <a:ext cx="7886700" cy="3263400"/>
          </a:xfrm>
          <a:prstGeom prst="rect">
            <a:avLst/>
          </a:prstGeom>
        </p:spPr>
        <p:txBody>
          <a:bodyPr anchorCtr="0" anchor="t" bIns="0" lIns="0" spcFirstLastPara="1" rIns="0" wrap="square" tIns="0">
            <a:noAutofit/>
          </a:bodyPr>
          <a:lstStyle/>
          <a:p>
            <a:pPr indent="-461010" lvl="0" marL="457200" rtl="0" algn="l">
              <a:spcBef>
                <a:spcPts val="0"/>
              </a:spcBef>
              <a:spcAft>
                <a:spcPts val="0"/>
              </a:spcAft>
              <a:buSzPts val="2300"/>
              <a:buChar char="●"/>
            </a:pPr>
            <a:r>
              <a:rPr lang="en" sz="2300">
                <a:latin typeface="Arial"/>
                <a:ea typeface="Arial"/>
                <a:cs typeface="Arial"/>
                <a:sym typeface="Arial"/>
              </a:rPr>
              <a:t>Web-based platforms</a:t>
            </a:r>
            <a:endParaRPr sz="2300">
              <a:latin typeface="Arial"/>
              <a:ea typeface="Arial"/>
              <a:cs typeface="Arial"/>
              <a:sym typeface="Arial"/>
            </a:endParaRPr>
          </a:p>
          <a:p>
            <a:pPr indent="0" lvl="0" marL="0" rtl="0" algn="l">
              <a:spcBef>
                <a:spcPts val="0"/>
              </a:spcBef>
              <a:spcAft>
                <a:spcPts val="0"/>
              </a:spcAft>
              <a:buNone/>
            </a:pPr>
            <a:r>
              <a:t/>
            </a:r>
            <a:endParaRPr sz="2300">
              <a:latin typeface="Arial"/>
              <a:ea typeface="Arial"/>
              <a:cs typeface="Arial"/>
              <a:sym typeface="Arial"/>
            </a:endParaRPr>
          </a:p>
          <a:p>
            <a:pPr indent="-461010" lvl="0" marL="457200" rtl="0" algn="l">
              <a:spcBef>
                <a:spcPts val="0"/>
              </a:spcBef>
              <a:spcAft>
                <a:spcPts val="0"/>
              </a:spcAft>
              <a:buSzPts val="2300"/>
              <a:buChar char="●"/>
            </a:pPr>
            <a:r>
              <a:rPr lang="en" sz="2300">
                <a:latin typeface="Arial"/>
                <a:ea typeface="Arial"/>
                <a:cs typeface="Arial"/>
                <a:sym typeface="Arial"/>
              </a:rPr>
              <a:t>Graphical User Interface</a:t>
            </a:r>
            <a:endParaRPr sz="2300">
              <a:latin typeface="Arial"/>
              <a:ea typeface="Arial"/>
              <a:cs typeface="Arial"/>
              <a:sym typeface="Arial"/>
            </a:endParaRPr>
          </a:p>
          <a:p>
            <a:pPr indent="0" lvl="0" marL="457200" rtl="0" algn="l">
              <a:spcBef>
                <a:spcPts val="0"/>
              </a:spcBef>
              <a:spcAft>
                <a:spcPts val="0"/>
              </a:spcAft>
              <a:buNone/>
            </a:pPr>
            <a:r>
              <a:t/>
            </a:r>
            <a:endParaRPr sz="2300">
              <a:latin typeface="Arial"/>
              <a:ea typeface="Arial"/>
              <a:cs typeface="Arial"/>
              <a:sym typeface="Arial"/>
            </a:endParaRPr>
          </a:p>
          <a:p>
            <a:pPr indent="-461010" lvl="0" marL="457200" rtl="0" algn="l">
              <a:spcBef>
                <a:spcPts val="800"/>
              </a:spcBef>
              <a:spcAft>
                <a:spcPts val="0"/>
              </a:spcAft>
              <a:buSzPts val="2300"/>
              <a:buChar char="●"/>
            </a:pPr>
            <a:r>
              <a:rPr lang="en" sz="2300">
                <a:latin typeface="Arial"/>
                <a:ea typeface="Arial"/>
                <a:cs typeface="Arial"/>
                <a:sym typeface="Arial"/>
              </a:rPr>
              <a:t>Command Line Interface</a:t>
            </a:r>
            <a:endParaRPr sz="2300">
              <a:latin typeface="Arial"/>
              <a:ea typeface="Arial"/>
              <a:cs typeface="Arial"/>
              <a:sym typeface="Arial"/>
            </a:endParaRPr>
          </a:p>
          <a:p>
            <a:pPr indent="0" lvl="0" marL="457200" rtl="0" algn="l">
              <a:spcBef>
                <a:spcPts val="800"/>
              </a:spcBef>
              <a:spcAft>
                <a:spcPts val="0"/>
              </a:spcAft>
              <a:buNone/>
            </a:pPr>
            <a:r>
              <a:t/>
            </a:r>
            <a:endParaRPr sz="2300">
              <a:latin typeface="Arial"/>
              <a:ea typeface="Arial"/>
              <a:cs typeface="Arial"/>
              <a:sym typeface="Arial"/>
            </a:endParaRPr>
          </a:p>
          <a:p>
            <a:pPr indent="-461010" lvl="0" marL="457200" rtl="0" algn="l">
              <a:spcBef>
                <a:spcPts val="800"/>
              </a:spcBef>
              <a:spcAft>
                <a:spcPts val="0"/>
              </a:spcAft>
              <a:buSzPts val="2300"/>
              <a:buFont typeface="Arial"/>
              <a:buChar char="●"/>
            </a:pPr>
            <a:r>
              <a:rPr lang="en" sz="2300">
                <a:latin typeface="Arial"/>
                <a:ea typeface="Arial"/>
                <a:cs typeface="Arial"/>
                <a:sym typeface="Arial"/>
              </a:rPr>
              <a:t>etc..</a:t>
            </a:r>
            <a:endParaRPr sz="2300">
              <a:latin typeface="Arial"/>
              <a:ea typeface="Arial"/>
              <a:cs typeface="Arial"/>
              <a:sym typeface="Arial"/>
            </a:endParaRPr>
          </a:p>
          <a:p>
            <a:pPr indent="0" lvl="0" marL="0" rtl="0" algn="l">
              <a:spcBef>
                <a:spcPts val="0"/>
              </a:spcBef>
              <a:spcAft>
                <a:spcPts val="0"/>
              </a:spcAft>
              <a:buNone/>
            </a:pPr>
            <a:r>
              <a:t/>
            </a:r>
            <a:endParaRPr sz="2300">
              <a:latin typeface="Arial"/>
              <a:ea typeface="Arial"/>
              <a:cs typeface="Arial"/>
              <a:sym typeface="Arial"/>
            </a:endParaRPr>
          </a:p>
          <a:p>
            <a:pPr indent="0" lvl="0" marL="0" rtl="0" algn="l">
              <a:spcBef>
                <a:spcPts val="0"/>
              </a:spcBef>
              <a:spcAft>
                <a:spcPts val="0"/>
              </a:spcAft>
              <a:buNone/>
            </a:pPr>
            <a:r>
              <a:t/>
            </a:r>
            <a:endParaRPr sz="2300">
              <a:latin typeface="Arial"/>
              <a:ea typeface="Arial"/>
              <a:cs typeface="Arial"/>
              <a:sym typeface="Arial"/>
            </a:endParaRPr>
          </a:p>
          <a:p>
            <a:pPr indent="-314960" lvl="0" marL="457200" rtl="0" algn="l">
              <a:spcBef>
                <a:spcPts val="1000"/>
              </a:spcBef>
              <a:spcAft>
                <a:spcPts val="0"/>
              </a:spcAft>
              <a:buNone/>
            </a:pPr>
            <a:r>
              <a:t/>
            </a:r>
            <a:endParaRPr sz="2300">
              <a:latin typeface="Arial"/>
              <a:ea typeface="Arial"/>
              <a:cs typeface="Arial"/>
              <a:sym typeface="Arial"/>
            </a:endParaRPr>
          </a:p>
          <a:p>
            <a:pPr indent="-314960" lvl="0" marL="457200" rtl="0" algn="l">
              <a:spcBef>
                <a:spcPts val="1000"/>
              </a:spcBef>
              <a:spcAft>
                <a:spcPts val="0"/>
              </a:spcAft>
              <a:buNone/>
            </a:pPr>
            <a:r>
              <a:t/>
            </a:r>
            <a:endParaRPr sz="2300">
              <a:latin typeface="Arial"/>
              <a:ea typeface="Arial"/>
              <a:cs typeface="Arial"/>
              <a:sym typeface="Arial"/>
            </a:endParaRPr>
          </a:p>
          <a:p>
            <a:pPr indent="0" lvl="0" marL="0" rtl="0" algn="l">
              <a:spcBef>
                <a:spcPts val="800"/>
              </a:spcBef>
              <a:spcAft>
                <a:spcPts val="0"/>
              </a:spcAft>
              <a:buNone/>
            </a:pPr>
            <a:r>
              <a:t/>
            </a:r>
            <a:endParaRPr sz="2300">
              <a:latin typeface="Arial"/>
              <a:ea typeface="Arial"/>
              <a:cs typeface="Arial"/>
              <a:sym typeface="Arial"/>
            </a:endParaRPr>
          </a:p>
        </p:txBody>
      </p:sp>
      <p:sp>
        <p:nvSpPr>
          <p:cNvPr id="297" name="Google Shape;297;p49"/>
          <p:cNvSpPr txBox="1"/>
          <p:nvPr>
            <p:ph type="title"/>
          </p:nvPr>
        </p:nvSpPr>
        <p:spPr>
          <a:xfrm>
            <a:off x="272400" y="15239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Different platforms for computing</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1" name="Shape 301"/>
        <p:cNvGrpSpPr/>
        <p:nvPr/>
      </p:nvGrpSpPr>
      <p:grpSpPr>
        <a:xfrm>
          <a:off x="0" y="0"/>
          <a:ext cx="0" cy="0"/>
          <a:chOff x="0" y="0"/>
          <a:chExt cx="0" cy="0"/>
        </a:xfrm>
      </p:grpSpPr>
      <p:sp>
        <p:nvSpPr>
          <p:cNvPr id="302" name="Google Shape;302;p50"/>
          <p:cNvSpPr txBox="1"/>
          <p:nvPr>
            <p:ph type="title"/>
          </p:nvPr>
        </p:nvSpPr>
        <p:spPr>
          <a:xfrm>
            <a:off x="274325" y="155450"/>
            <a:ext cx="8624100" cy="1023000"/>
          </a:xfrm>
          <a:prstGeom prst="rect">
            <a:avLst/>
          </a:prstGeom>
        </p:spPr>
        <p:txBody>
          <a:bodyPr anchorCtr="0" anchor="t" bIns="0" lIns="0" spcFirstLastPara="1" rIns="0" wrap="square" tIns="0">
            <a:noAutofit/>
          </a:bodyPr>
          <a:lstStyle/>
          <a:p>
            <a:pPr indent="0" lvl="0" marL="0" rtl="0" algn="l">
              <a:spcBef>
                <a:spcPts val="0"/>
              </a:spcBef>
              <a:spcAft>
                <a:spcPts val="0"/>
              </a:spcAft>
              <a:buSzPts val="990"/>
              <a:buNone/>
            </a:pPr>
            <a:r>
              <a:rPr lang="en" sz="3259">
                <a:latin typeface="Arial"/>
                <a:ea typeface="Arial"/>
                <a:cs typeface="Arial"/>
                <a:sym typeface="Arial"/>
              </a:rPr>
              <a:t>Galaxy: Open source, web-based platform that integrates many tools.</a:t>
            </a:r>
            <a:endParaRPr sz="1660">
              <a:solidFill>
                <a:srgbClr val="1155CC"/>
              </a:solidFill>
              <a:latin typeface="Arial"/>
              <a:ea typeface="Arial"/>
              <a:cs typeface="Arial"/>
              <a:sym typeface="Arial"/>
            </a:endParaRPr>
          </a:p>
        </p:txBody>
      </p:sp>
      <p:sp>
        <p:nvSpPr>
          <p:cNvPr id="303" name="Google Shape;303;p50"/>
          <p:cNvSpPr txBox="1"/>
          <p:nvPr/>
        </p:nvSpPr>
        <p:spPr>
          <a:xfrm>
            <a:off x="630936" y="1735600"/>
            <a:ext cx="8457000" cy="2160600"/>
          </a:xfrm>
          <a:prstGeom prst="rect">
            <a:avLst/>
          </a:prstGeom>
          <a:noFill/>
          <a:ln>
            <a:noFill/>
          </a:ln>
        </p:spPr>
        <p:txBody>
          <a:bodyPr anchorCtr="0" anchor="t" bIns="91425" lIns="91425" spcFirstLastPara="1" rIns="91425" wrap="square" tIns="91425">
            <a:spAutoFit/>
          </a:bodyPr>
          <a:lstStyle/>
          <a:p>
            <a:pPr indent="-374650" lvl="0" marL="457200" rtl="0" algn="l">
              <a:lnSpc>
                <a:spcPct val="115000"/>
              </a:lnSpc>
              <a:spcBef>
                <a:spcPts val="1000"/>
              </a:spcBef>
              <a:spcAft>
                <a:spcPts val="0"/>
              </a:spcAft>
              <a:buClr>
                <a:srgbClr val="002B42"/>
              </a:buClr>
              <a:buSzPts val="2300"/>
              <a:buChar char="●"/>
            </a:pPr>
            <a:r>
              <a:rPr lang="en" sz="2300">
                <a:solidFill>
                  <a:srgbClr val="002B42"/>
                </a:solidFill>
              </a:rPr>
              <a:t>Free, public, internet accessible resource.</a:t>
            </a:r>
            <a:endParaRPr sz="2300">
              <a:solidFill>
                <a:srgbClr val="002B42"/>
              </a:solidFill>
            </a:endParaRPr>
          </a:p>
          <a:p>
            <a:pPr indent="-368300" lvl="1" marL="914400" rtl="0" algn="l">
              <a:lnSpc>
                <a:spcPct val="115000"/>
              </a:lnSpc>
              <a:spcBef>
                <a:spcPts val="0"/>
              </a:spcBef>
              <a:spcAft>
                <a:spcPts val="0"/>
              </a:spcAft>
              <a:buClr>
                <a:srgbClr val="002B42"/>
              </a:buClr>
              <a:buSzPts val="2200"/>
              <a:buChar char="○"/>
            </a:pPr>
            <a:r>
              <a:rPr lang="en" sz="2200">
                <a:solidFill>
                  <a:srgbClr val="002B42"/>
                </a:solidFill>
              </a:rPr>
              <a:t>https://usegalaxy.org/</a:t>
            </a:r>
            <a:endParaRPr sz="2200">
              <a:solidFill>
                <a:srgbClr val="002B42"/>
              </a:solidFill>
            </a:endParaRPr>
          </a:p>
          <a:p>
            <a:pPr indent="0" lvl="0" marL="457200" rtl="0" algn="l">
              <a:lnSpc>
                <a:spcPct val="115000"/>
              </a:lnSpc>
              <a:spcBef>
                <a:spcPts val="1000"/>
              </a:spcBef>
              <a:spcAft>
                <a:spcPts val="0"/>
              </a:spcAft>
              <a:buNone/>
            </a:pPr>
            <a:r>
              <a:t/>
            </a:r>
            <a:endParaRPr sz="1000">
              <a:solidFill>
                <a:srgbClr val="002B42"/>
              </a:solidFill>
            </a:endParaRPr>
          </a:p>
          <a:p>
            <a:pPr indent="-374650" lvl="0" marL="457200" rtl="0" algn="l">
              <a:lnSpc>
                <a:spcPct val="115000"/>
              </a:lnSpc>
              <a:spcBef>
                <a:spcPts val="1000"/>
              </a:spcBef>
              <a:spcAft>
                <a:spcPts val="0"/>
              </a:spcAft>
              <a:buClr>
                <a:srgbClr val="002B42"/>
              </a:buClr>
              <a:buSzPts val="2300"/>
              <a:buChar char="●"/>
            </a:pPr>
            <a:r>
              <a:rPr lang="en" sz="2300">
                <a:solidFill>
                  <a:srgbClr val="002B42"/>
                </a:solidFill>
              </a:rPr>
              <a:t>Data transfer and data storage are not encrypted.</a:t>
            </a:r>
            <a:endParaRPr sz="2300">
              <a:solidFill>
                <a:srgbClr val="002B42"/>
              </a:solidFill>
            </a:endParaRPr>
          </a:p>
          <a:p>
            <a:pPr indent="-368300" lvl="1" marL="914400" rtl="0" algn="l">
              <a:lnSpc>
                <a:spcPct val="115000"/>
              </a:lnSpc>
              <a:spcBef>
                <a:spcPts val="0"/>
              </a:spcBef>
              <a:spcAft>
                <a:spcPts val="0"/>
              </a:spcAft>
              <a:buClr>
                <a:srgbClr val="002B42"/>
              </a:buClr>
              <a:buSzPts val="2200"/>
              <a:buChar char="○"/>
            </a:pPr>
            <a:r>
              <a:rPr lang="en" sz="2200">
                <a:solidFill>
                  <a:srgbClr val="002B42"/>
                </a:solidFill>
              </a:rPr>
              <a:t>DO NOT UPLOAD PROTECTED DATA!!!</a:t>
            </a:r>
            <a:endParaRPr sz="2200">
              <a:solidFill>
                <a:srgbClr val="002B42"/>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sp>
        <p:nvSpPr>
          <p:cNvPr id="308" name="Google Shape;308;p51"/>
          <p:cNvSpPr txBox="1"/>
          <p:nvPr>
            <p:ph idx="1" type="body"/>
          </p:nvPr>
        </p:nvSpPr>
        <p:spPr>
          <a:xfrm>
            <a:off x="628650" y="1143000"/>
            <a:ext cx="7886700" cy="3584400"/>
          </a:xfrm>
          <a:prstGeom prst="rect">
            <a:avLst/>
          </a:prstGeom>
          <a:noFill/>
          <a:ln>
            <a:noFill/>
          </a:ln>
        </p:spPr>
        <p:txBody>
          <a:bodyPr anchorCtr="0" anchor="t" bIns="0" lIns="137150" spcFirstLastPara="1" rIns="0" wrap="square" tIns="0">
            <a:spAutoFit/>
          </a:bodyPr>
          <a:lstStyle/>
          <a:p>
            <a:pPr indent="-381000" lvl="0" marL="342900" rtl="0" algn="l">
              <a:lnSpc>
                <a:spcPct val="90000"/>
              </a:lnSpc>
              <a:spcBef>
                <a:spcPts val="0"/>
              </a:spcBef>
              <a:spcAft>
                <a:spcPts val="0"/>
              </a:spcAft>
              <a:buClr>
                <a:srgbClr val="002B42"/>
              </a:buClr>
              <a:buSzPts val="2200"/>
              <a:buChar char="●"/>
            </a:pPr>
            <a:r>
              <a:rPr b="1" lang="en" sz="2200"/>
              <a:t>Graphical User Interface</a:t>
            </a:r>
            <a:endParaRPr b="1" sz="2200"/>
          </a:p>
          <a:p>
            <a:pPr indent="-304800" lvl="2" marL="939800" rtl="0" algn="l">
              <a:lnSpc>
                <a:spcPct val="90000"/>
              </a:lnSpc>
              <a:spcBef>
                <a:spcPts val="400"/>
              </a:spcBef>
              <a:spcAft>
                <a:spcPts val="0"/>
              </a:spcAft>
              <a:buClr>
                <a:srgbClr val="002B42"/>
              </a:buClr>
              <a:buSzPts val="2000"/>
              <a:buChar char="●"/>
            </a:pPr>
            <a:r>
              <a:rPr lang="en" sz="2000"/>
              <a:t>Consists of windows, icons, menus, pointers</a:t>
            </a:r>
            <a:endParaRPr sz="2000"/>
          </a:p>
          <a:p>
            <a:pPr indent="-304800" lvl="2" marL="939800" rtl="0" algn="l">
              <a:lnSpc>
                <a:spcPct val="90000"/>
              </a:lnSpc>
              <a:spcBef>
                <a:spcPts val="400"/>
              </a:spcBef>
              <a:spcAft>
                <a:spcPts val="0"/>
              </a:spcAft>
              <a:buClr>
                <a:srgbClr val="002B42"/>
              </a:buClr>
              <a:buSzPts val="2000"/>
              <a:buChar char="●"/>
            </a:pPr>
            <a:r>
              <a:rPr lang="en" sz="2000"/>
              <a:t>Not always available for bioinformatics</a:t>
            </a:r>
            <a:endParaRPr sz="2000"/>
          </a:p>
          <a:p>
            <a:pPr indent="-165100" lvl="1" marL="596900" rtl="0" algn="l">
              <a:lnSpc>
                <a:spcPct val="90000"/>
              </a:lnSpc>
              <a:spcBef>
                <a:spcPts val="400"/>
              </a:spcBef>
              <a:spcAft>
                <a:spcPts val="0"/>
              </a:spcAft>
              <a:buClr>
                <a:srgbClr val="002B42"/>
              </a:buClr>
              <a:buSzPts val="1400"/>
              <a:buNone/>
            </a:pPr>
            <a:r>
              <a:t/>
            </a:r>
            <a:endParaRPr sz="2000"/>
          </a:p>
          <a:p>
            <a:pPr indent="-381000" lvl="0" marL="342900" rtl="0" algn="l">
              <a:lnSpc>
                <a:spcPct val="90000"/>
              </a:lnSpc>
              <a:spcBef>
                <a:spcPts val="800"/>
              </a:spcBef>
              <a:spcAft>
                <a:spcPts val="0"/>
              </a:spcAft>
              <a:buClr>
                <a:srgbClr val="002B42"/>
              </a:buClr>
              <a:buSzPts val="2200"/>
              <a:buChar char="●"/>
            </a:pPr>
            <a:r>
              <a:rPr b="1" lang="en" sz="2200"/>
              <a:t>Command Line Interface</a:t>
            </a:r>
            <a:endParaRPr b="1" sz="2200"/>
          </a:p>
          <a:p>
            <a:pPr indent="-304800" lvl="2" marL="939800" rtl="0" algn="l">
              <a:lnSpc>
                <a:spcPct val="90000"/>
              </a:lnSpc>
              <a:spcBef>
                <a:spcPts val="400"/>
              </a:spcBef>
              <a:spcAft>
                <a:spcPts val="0"/>
              </a:spcAft>
              <a:buClr>
                <a:srgbClr val="002B42"/>
              </a:buClr>
              <a:buSzPts val="2000"/>
              <a:buChar char="●"/>
            </a:pPr>
            <a:r>
              <a:rPr lang="en" sz="2000"/>
              <a:t>Text based </a:t>
            </a:r>
            <a:endParaRPr sz="2000"/>
          </a:p>
          <a:p>
            <a:pPr indent="-304800" lvl="2" marL="939800" rtl="0" algn="l">
              <a:lnSpc>
                <a:spcPct val="90000"/>
              </a:lnSpc>
              <a:spcBef>
                <a:spcPts val="400"/>
              </a:spcBef>
              <a:spcAft>
                <a:spcPts val="0"/>
              </a:spcAft>
              <a:buClr>
                <a:srgbClr val="002B42"/>
              </a:buClr>
              <a:buSzPts val="2000"/>
              <a:buChar char="●"/>
            </a:pPr>
            <a:r>
              <a:rPr lang="en" sz="2000"/>
              <a:t>Allow automation by scripting</a:t>
            </a:r>
            <a:endParaRPr sz="2000"/>
          </a:p>
          <a:p>
            <a:pPr indent="-304800" lvl="2" marL="939800" rtl="0" algn="l">
              <a:lnSpc>
                <a:spcPct val="90000"/>
              </a:lnSpc>
              <a:spcBef>
                <a:spcPts val="400"/>
              </a:spcBef>
              <a:spcAft>
                <a:spcPts val="0"/>
              </a:spcAft>
              <a:buClr>
                <a:srgbClr val="002B42"/>
              </a:buClr>
              <a:buSzPts val="2000"/>
              <a:buChar char="●"/>
            </a:pPr>
            <a:r>
              <a:rPr lang="en" sz="2000"/>
              <a:t>Examples</a:t>
            </a:r>
            <a:endParaRPr sz="2000"/>
          </a:p>
          <a:p>
            <a:pPr indent="-266700" lvl="4" marL="1587500" rtl="0" algn="l">
              <a:lnSpc>
                <a:spcPct val="90000"/>
              </a:lnSpc>
              <a:spcBef>
                <a:spcPts val="400"/>
              </a:spcBef>
              <a:spcAft>
                <a:spcPts val="0"/>
              </a:spcAft>
              <a:buClr>
                <a:srgbClr val="002B42"/>
              </a:buClr>
              <a:buSzPts val="1800"/>
              <a:buChar char="●"/>
            </a:pPr>
            <a:r>
              <a:rPr lang="en" sz="1800"/>
              <a:t>Wynton CLI</a:t>
            </a:r>
            <a:endParaRPr sz="1800"/>
          </a:p>
          <a:p>
            <a:pPr indent="-266700" lvl="4" marL="1587500" rtl="0" algn="l">
              <a:lnSpc>
                <a:spcPct val="90000"/>
              </a:lnSpc>
              <a:spcBef>
                <a:spcPts val="400"/>
              </a:spcBef>
              <a:spcAft>
                <a:spcPts val="0"/>
              </a:spcAft>
              <a:buClr>
                <a:srgbClr val="002B42"/>
              </a:buClr>
              <a:buSzPts val="1800"/>
              <a:buChar char="●"/>
            </a:pPr>
            <a:r>
              <a:rPr lang="en" sz="1800"/>
              <a:t>MacOS: Terminal</a:t>
            </a:r>
            <a:endParaRPr sz="1800"/>
          </a:p>
          <a:p>
            <a:pPr indent="-266700" lvl="4" marL="1587500" rtl="0" algn="l">
              <a:lnSpc>
                <a:spcPct val="90000"/>
              </a:lnSpc>
              <a:spcBef>
                <a:spcPts val="400"/>
              </a:spcBef>
              <a:spcAft>
                <a:spcPts val="0"/>
              </a:spcAft>
              <a:buClr>
                <a:srgbClr val="002B42"/>
              </a:buClr>
              <a:buSzPts val="1800"/>
              <a:buChar char="●"/>
            </a:pPr>
            <a:r>
              <a:rPr lang="en" sz="1800"/>
              <a:t>Windows: Command Prompt, PuTTY</a:t>
            </a:r>
            <a:endParaRPr sz="1800"/>
          </a:p>
        </p:txBody>
      </p:sp>
      <p:sp>
        <p:nvSpPr>
          <p:cNvPr id="309" name="Google Shape;309;p51"/>
          <p:cNvSpPr txBox="1"/>
          <p:nvPr/>
        </p:nvSpPr>
        <p:spPr>
          <a:xfrm>
            <a:off x="272400" y="152400"/>
            <a:ext cx="8571000" cy="7368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Command line interfaces allow scripting</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4" name="Shape 314"/>
        <p:cNvGrpSpPr/>
        <p:nvPr/>
      </p:nvGrpSpPr>
      <p:grpSpPr>
        <a:xfrm>
          <a:off x="0" y="0"/>
          <a:ext cx="0" cy="0"/>
          <a:chOff x="0" y="0"/>
          <a:chExt cx="0" cy="0"/>
        </a:xfrm>
      </p:grpSpPr>
      <p:sp>
        <p:nvSpPr>
          <p:cNvPr id="315" name="Google Shape;315;p52"/>
          <p:cNvSpPr txBox="1"/>
          <p:nvPr>
            <p:ph idx="1" type="body"/>
          </p:nvPr>
        </p:nvSpPr>
        <p:spPr>
          <a:xfrm>
            <a:off x="628650" y="1632697"/>
            <a:ext cx="3682200" cy="3082500"/>
          </a:xfrm>
          <a:prstGeom prst="rect">
            <a:avLst/>
          </a:prstGeom>
          <a:noFill/>
          <a:ln>
            <a:noFill/>
          </a:ln>
        </p:spPr>
        <p:txBody>
          <a:bodyPr anchorCtr="0" anchor="t" bIns="0" lIns="137150" spcFirstLastPara="1" rIns="0" wrap="square" tIns="0">
            <a:spAutoFit/>
          </a:bodyPr>
          <a:lstStyle/>
          <a:p>
            <a:pPr indent="-349250" lvl="0" marL="342900" rtl="0" algn="l">
              <a:lnSpc>
                <a:spcPct val="90000"/>
              </a:lnSpc>
              <a:spcBef>
                <a:spcPts val="0"/>
              </a:spcBef>
              <a:spcAft>
                <a:spcPts val="0"/>
              </a:spcAft>
              <a:buClr>
                <a:srgbClr val="002B42"/>
              </a:buClr>
              <a:buSzPts val="1700"/>
              <a:buFont typeface="Arial"/>
              <a:buChar char="●"/>
            </a:pPr>
            <a:r>
              <a:rPr lang="en"/>
              <a:t>How to access Wynton? Visit:</a:t>
            </a:r>
            <a:endParaRPr/>
          </a:p>
          <a:p>
            <a:pPr indent="0" lvl="1" marL="342900" rtl="0" algn="l">
              <a:lnSpc>
                <a:spcPct val="90000"/>
              </a:lnSpc>
              <a:spcBef>
                <a:spcPts val="400"/>
              </a:spcBef>
              <a:spcAft>
                <a:spcPts val="0"/>
              </a:spcAft>
              <a:buClr>
                <a:srgbClr val="002B42"/>
              </a:buClr>
              <a:buSzPts val="1400"/>
              <a:buNone/>
            </a:pPr>
            <a:r>
              <a:rPr lang="en" u="sng">
                <a:solidFill>
                  <a:schemeClr val="hlink"/>
                </a:solidFill>
                <a:hlinkClick r:id="rId3"/>
              </a:rPr>
              <a:t>https://wynton.ucsf.edu/hpc/get-started/access-cluster.html</a:t>
            </a:r>
            <a:endParaRPr/>
          </a:p>
          <a:p>
            <a:pPr indent="0" lvl="0" marL="88900" rtl="0" algn="l">
              <a:lnSpc>
                <a:spcPct val="90000"/>
              </a:lnSpc>
              <a:spcBef>
                <a:spcPts val="800"/>
              </a:spcBef>
              <a:spcAft>
                <a:spcPts val="0"/>
              </a:spcAft>
              <a:buClr>
                <a:srgbClr val="002B42"/>
              </a:buClr>
              <a:buSzPts val="1700"/>
              <a:buNone/>
            </a:pPr>
            <a:r>
              <a:t/>
            </a:r>
            <a:endParaRPr/>
          </a:p>
          <a:p>
            <a:pPr indent="-349250" lvl="0" marL="431800" rtl="0" algn="l">
              <a:lnSpc>
                <a:spcPct val="90000"/>
              </a:lnSpc>
              <a:spcBef>
                <a:spcPts val="800"/>
              </a:spcBef>
              <a:spcAft>
                <a:spcPts val="0"/>
              </a:spcAft>
              <a:buClr>
                <a:srgbClr val="002B42"/>
              </a:buClr>
              <a:buSzPts val="1700"/>
              <a:buChar char="●"/>
            </a:pPr>
            <a:r>
              <a:rPr lang="en"/>
              <a:t>Most universities/ institutions doing data-intensive science have HPC cluster on campus.</a:t>
            </a:r>
            <a:endParaRPr/>
          </a:p>
        </p:txBody>
      </p:sp>
      <p:sp>
        <p:nvSpPr>
          <p:cNvPr id="316" name="Google Shape;316;p52"/>
          <p:cNvSpPr txBox="1"/>
          <p:nvPr>
            <p:ph idx="12" type="sldNum"/>
          </p:nvPr>
        </p:nvSpPr>
        <p:spPr>
          <a:xfrm>
            <a:off x="4843463" y="3575447"/>
            <a:ext cx="1543200" cy="205500"/>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
              <a:t>‹#›</a:t>
            </a:fld>
            <a:endParaRPr/>
          </a:p>
        </p:txBody>
      </p:sp>
      <p:pic>
        <p:nvPicPr>
          <p:cNvPr id="317" name="Google Shape;317;p52"/>
          <p:cNvPicPr preferRelativeResize="0"/>
          <p:nvPr/>
        </p:nvPicPr>
        <p:blipFill rotWithShape="1">
          <a:blip r:embed="rId4">
            <a:alphaModFix/>
          </a:blip>
          <a:srcRect b="0" l="0" r="0" t="0"/>
          <a:stretch/>
        </p:blipFill>
        <p:spPr>
          <a:xfrm>
            <a:off x="4310743" y="1358384"/>
            <a:ext cx="4650377" cy="3044190"/>
          </a:xfrm>
          <a:prstGeom prst="rect">
            <a:avLst/>
          </a:prstGeom>
          <a:noFill/>
          <a:ln>
            <a:noFill/>
          </a:ln>
        </p:spPr>
      </p:pic>
      <p:sp>
        <p:nvSpPr>
          <p:cNvPr id="318" name="Google Shape;318;p52"/>
          <p:cNvSpPr txBox="1"/>
          <p:nvPr/>
        </p:nvSpPr>
        <p:spPr>
          <a:xfrm>
            <a:off x="6368143" y="4767263"/>
            <a:ext cx="1655700" cy="15240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0" i="0" lang="en" sz="800" u="none" cap="none" strike="noStrike">
                <a:solidFill>
                  <a:schemeClr val="dk1"/>
                </a:solidFill>
                <a:latin typeface="Helvetica Neue"/>
                <a:ea typeface="Helvetica Neue"/>
                <a:cs typeface="Helvetica Neue"/>
                <a:sym typeface="Helvetica Neue"/>
              </a:rPr>
              <a:t>(see Description for image source)</a:t>
            </a:r>
            <a:endParaRPr sz="1100"/>
          </a:p>
        </p:txBody>
      </p:sp>
      <p:sp>
        <p:nvSpPr>
          <p:cNvPr id="319" name="Google Shape;319;p52"/>
          <p:cNvSpPr txBox="1"/>
          <p:nvPr/>
        </p:nvSpPr>
        <p:spPr>
          <a:xfrm>
            <a:off x="272400" y="152400"/>
            <a:ext cx="8571000" cy="10809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Wynton is a high-performance computing (HPC) system for UCSF affiliates</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4" name="Shape 324"/>
        <p:cNvGrpSpPr/>
        <p:nvPr/>
      </p:nvGrpSpPr>
      <p:grpSpPr>
        <a:xfrm>
          <a:off x="0" y="0"/>
          <a:ext cx="0" cy="0"/>
          <a:chOff x="0" y="0"/>
          <a:chExt cx="0" cy="0"/>
        </a:xfrm>
      </p:grpSpPr>
      <p:sp>
        <p:nvSpPr>
          <p:cNvPr id="325" name="Google Shape;325;p53"/>
          <p:cNvSpPr txBox="1"/>
          <p:nvPr>
            <p:ph idx="1" type="body"/>
          </p:nvPr>
        </p:nvSpPr>
        <p:spPr>
          <a:xfrm>
            <a:off x="628650" y="1371600"/>
            <a:ext cx="3966300" cy="3477600"/>
          </a:xfrm>
          <a:prstGeom prst="rect">
            <a:avLst/>
          </a:prstGeom>
          <a:noFill/>
          <a:ln>
            <a:noFill/>
          </a:ln>
        </p:spPr>
        <p:txBody>
          <a:bodyPr anchorCtr="0" anchor="t" bIns="0" lIns="137150" spcFirstLastPara="1" rIns="0" wrap="square" tIns="0">
            <a:spAutoFit/>
          </a:bodyPr>
          <a:lstStyle/>
          <a:p>
            <a:pPr indent="-349250" lvl="0" marL="342900" rtl="0" algn="l">
              <a:lnSpc>
                <a:spcPct val="90000"/>
              </a:lnSpc>
              <a:spcBef>
                <a:spcPts val="0"/>
              </a:spcBef>
              <a:spcAft>
                <a:spcPts val="0"/>
              </a:spcAft>
              <a:buClr>
                <a:srgbClr val="002B42"/>
              </a:buClr>
              <a:buSzPts val="1700"/>
              <a:buFont typeface="Arial"/>
              <a:buChar char="●"/>
            </a:pPr>
            <a:r>
              <a:rPr lang="en"/>
              <a:t>Tools are constantly under development</a:t>
            </a:r>
            <a:endParaRPr/>
          </a:p>
          <a:p>
            <a:pPr indent="-254000" lvl="1" marL="596900" rtl="0" algn="l">
              <a:lnSpc>
                <a:spcPct val="90000"/>
              </a:lnSpc>
              <a:spcBef>
                <a:spcPts val="400"/>
              </a:spcBef>
              <a:spcAft>
                <a:spcPts val="0"/>
              </a:spcAft>
              <a:buClr>
                <a:srgbClr val="002B42"/>
              </a:buClr>
              <a:buSzPts val="1400"/>
              <a:buChar char="●"/>
            </a:pPr>
            <a:r>
              <a:rPr lang="en"/>
              <a:t>=&gt; Many versions around</a:t>
            </a:r>
            <a:endParaRPr/>
          </a:p>
          <a:p>
            <a:pPr indent="-215900" lvl="1" marL="596900" rtl="0" algn="l">
              <a:lnSpc>
                <a:spcPct val="90000"/>
              </a:lnSpc>
              <a:spcBef>
                <a:spcPts val="400"/>
              </a:spcBef>
              <a:spcAft>
                <a:spcPts val="0"/>
              </a:spcAft>
              <a:buClr>
                <a:srgbClr val="002B42"/>
              </a:buClr>
              <a:buSzPts val="700"/>
              <a:buNone/>
            </a:pPr>
            <a:r>
              <a:t/>
            </a:r>
            <a:endParaRPr sz="800"/>
          </a:p>
          <a:p>
            <a:pPr indent="-349250" lvl="0" marL="342900" rtl="0" algn="l">
              <a:lnSpc>
                <a:spcPct val="90000"/>
              </a:lnSpc>
              <a:spcBef>
                <a:spcPts val="800"/>
              </a:spcBef>
              <a:spcAft>
                <a:spcPts val="0"/>
              </a:spcAft>
              <a:buClr>
                <a:srgbClr val="002B42"/>
              </a:buClr>
              <a:buSzPts val="1700"/>
              <a:buFont typeface="Arial"/>
              <a:buChar char="●"/>
            </a:pPr>
            <a:r>
              <a:rPr lang="en"/>
              <a:t>Dependencies complicate installations</a:t>
            </a:r>
            <a:endParaRPr/>
          </a:p>
          <a:p>
            <a:pPr indent="-254000" lvl="1" marL="596900" rtl="0" algn="l">
              <a:lnSpc>
                <a:spcPct val="90000"/>
              </a:lnSpc>
              <a:spcBef>
                <a:spcPts val="400"/>
              </a:spcBef>
              <a:spcAft>
                <a:spcPts val="0"/>
              </a:spcAft>
              <a:buClr>
                <a:srgbClr val="002B42"/>
              </a:buClr>
              <a:buSzPts val="1400"/>
              <a:buChar char="●"/>
            </a:pPr>
            <a:r>
              <a:rPr lang="en"/>
              <a:t>Dependencies are also constantly under development</a:t>
            </a:r>
            <a:endParaRPr/>
          </a:p>
          <a:p>
            <a:pPr indent="-254000" lvl="1" marL="596900" rtl="0" algn="l">
              <a:lnSpc>
                <a:spcPct val="90000"/>
              </a:lnSpc>
              <a:spcBef>
                <a:spcPts val="400"/>
              </a:spcBef>
              <a:spcAft>
                <a:spcPts val="0"/>
              </a:spcAft>
              <a:buClr>
                <a:srgbClr val="002B42"/>
              </a:buClr>
              <a:buSzPts val="1400"/>
              <a:buChar char="●"/>
            </a:pPr>
            <a:r>
              <a:rPr lang="en"/>
              <a:t>=&gt; Many versions around</a:t>
            </a:r>
            <a:endParaRPr/>
          </a:p>
          <a:p>
            <a:pPr indent="-304800" lvl="0" marL="342900" rtl="0" algn="l">
              <a:lnSpc>
                <a:spcPct val="90000"/>
              </a:lnSpc>
              <a:spcBef>
                <a:spcPts val="800"/>
              </a:spcBef>
              <a:spcAft>
                <a:spcPts val="0"/>
              </a:spcAft>
              <a:buClr>
                <a:srgbClr val="002B42"/>
              </a:buClr>
              <a:buSzPts val="700"/>
              <a:buFont typeface="Arial"/>
              <a:buNone/>
            </a:pPr>
            <a:r>
              <a:t/>
            </a:r>
            <a:endParaRPr sz="800"/>
          </a:p>
          <a:p>
            <a:pPr indent="-349250" lvl="0" marL="342900" rtl="0" algn="l">
              <a:lnSpc>
                <a:spcPct val="90000"/>
              </a:lnSpc>
              <a:spcBef>
                <a:spcPts val="800"/>
              </a:spcBef>
              <a:spcAft>
                <a:spcPts val="0"/>
              </a:spcAft>
              <a:buClr>
                <a:srgbClr val="002B42"/>
              </a:buClr>
              <a:buSzPts val="1700"/>
              <a:buFont typeface="Arial"/>
              <a:buChar char="●"/>
            </a:pPr>
            <a:r>
              <a:rPr lang="en"/>
              <a:t>Different labs use different programming languages</a:t>
            </a:r>
            <a:endParaRPr/>
          </a:p>
        </p:txBody>
      </p:sp>
      <p:sp>
        <p:nvSpPr>
          <p:cNvPr id="326" name="Google Shape;326;p53"/>
          <p:cNvSpPr txBox="1"/>
          <p:nvPr>
            <p:ph idx="12" type="sldNum"/>
          </p:nvPr>
        </p:nvSpPr>
        <p:spPr>
          <a:xfrm>
            <a:off x="4843463" y="3575447"/>
            <a:ext cx="1543200" cy="205500"/>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
              <a:t>‹#›</a:t>
            </a:fld>
            <a:endParaRPr/>
          </a:p>
        </p:txBody>
      </p:sp>
      <p:pic>
        <p:nvPicPr>
          <p:cNvPr id="327" name="Google Shape;327;p53"/>
          <p:cNvPicPr preferRelativeResize="0"/>
          <p:nvPr/>
        </p:nvPicPr>
        <p:blipFill rotWithShape="1">
          <a:blip r:embed="rId3">
            <a:alphaModFix/>
          </a:blip>
          <a:srcRect b="0" l="0" r="0" t="0"/>
          <a:stretch/>
        </p:blipFill>
        <p:spPr>
          <a:xfrm>
            <a:off x="4999808" y="1331714"/>
            <a:ext cx="3886201" cy="3435549"/>
          </a:xfrm>
          <a:prstGeom prst="rect">
            <a:avLst/>
          </a:prstGeom>
          <a:noFill/>
          <a:ln>
            <a:noFill/>
          </a:ln>
        </p:spPr>
      </p:pic>
      <p:sp>
        <p:nvSpPr>
          <p:cNvPr id="328" name="Google Shape;328;p53"/>
          <p:cNvSpPr txBox="1"/>
          <p:nvPr/>
        </p:nvSpPr>
        <p:spPr>
          <a:xfrm>
            <a:off x="272400" y="152400"/>
            <a:ext cx="8571000" cy="7368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Containers enable reproducibility</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3" name="Shape 333"/>
        <p:cNvGrpSpPr/>
        <p:nvPr/>
      </p:nvGrpSpPr>
      <p:grpSpPr>
        <a:xfrm>
          <a:off x="0" y="0"/>
          <a:ext cx="0" cy="0"/>
          <a:chOff x="0" y="0"/>
          <a:chExt cx="0" cy="0"/>
        </a:xfrm>
      </p:grpSpPr>
      <p:sp>
        <p:nvSpPr>
          <p:cNvPr id="334" name="Google Shape;334;p54"/>
          <p:cNvSpPr txBox="1"/>
          <p:nvPr>
            <p:ph idx="1" type="body"/>
          </p:nvPr>
        </p:nvSpPr>
        <p:spPr>
          <a:xfrm>
            <a:off x="628649" y="1407362"/>
            <a:ext cx="3584100" cy="3138000"/>
          </a:xfrm>
          <a:prstGeom prst="rect">
            <a:avLst/>
          </a:prstGeom>
          <a:noFill/>
          <a:ln>
            <a:noFill/>
          </a:ln>
        </p:spPr>
        <p:txBody>
          <a:bodyPr anchorCtr="0" anchor="t" bIns="0" lIns="137150" spcFirstLastPara="1" rIns="0" wrap="square" tIns="0">
            <a:spAutoFit/>
          </a:bodyPr>
          <a:lstStyle/>
          <a:p>
            <a:pPr indent="-349250" lvl="0" marL="342900" rtl="0" algn="l">
              <a:lnSpc>
                <a:spcPct val="90000"/>
              </a:lnSpc>
              <a:spcBef>
                <a:spcPts val="0"/>
              </a:spcBef>
              <a:spcAft>
                <a:spcPts val="0"/>
              </a:spcAft>
              <a:buClr>
                <a:srgbClr val="002B42"/>
              </a:buClr>
              <a:buSzPts val="1700"/>
              <a:buFont typeface="Arial"/>
              <a:buChar char="●"/>
            </a:pPr>
            <a:r>
              <a:rPr lang="en"/>
              <a:t>Containerization software examples:</a:t>
            </a:r>
            <a:endParaRPr/>
          </a:p>
          <a:p>
            <a:pPr indent="-254000" lvl="1" marL="596900" rtl="0" algn="l">
              <a:lnSpc>
                <a:spcPct val="90000"/>
              </a:lnSpc>
              <a:spcBef>
                <a:spcPts val="400"/>
              </a:spcBef>
              <a:spcAft>
                <a:spcPts val="0"/>
              </a:spcAft>
              <a:buClr>
                <a:srgbClr val="002B42"/>
              </a:buClr>
              <a:buSzPts val="1400"/>
              <a:buChar char="●"/>
            </a:pPr>
            <a:r>
              <a:rPr lang="en"/>
              <a:t>Singularity </a:t>
            </a:r>
            <a:endParaRPr/>
          </a:p>
          <a:p>
            <a:pPr indent="-254000" lvl="1" marL="596900" rtl="0" algn="l">
              <a:lnSpc>
                <a:spcPct val="90000"/>
              </a:lnSpc>
              <a:spcBef>
                <a:spcPts val="400"/>
              </a:spcBef>
              <a:spcAft>
                <a:spcPts val="0"/>
              </a:spcAft>
              <a:buClr>
                <a:srgbClr val="002B42"/>
              </a:buClr>
              <a:buSzPts val="1400"/>
              <a:buChar char="●"/>
            </a:pPr>
            <a:r>
              <a:rPr lang="en"/>
              <a:t>Docker (has security issues in the context of HPC)</a:t>
            </a:r>
            <a:endParaRPr/>
          </a:p>
          <a:p>
            <a:pPr indent="-215900" lvl="1" marL="596900" rtl="0" algn="l">
              <a:lnSpc>
                <a:spcPct val="90000"/>
              </a:lnSpc>
              <a:spcBef>
                <a:spcPts val="400"/>
              </a:spcBef>
              <a:spcAft>
                <a:spcPts val="0"/>
              </a:spcAft>
              <a:buClr>
                <a:srgbClr val="002B42"/>
              </a:buClr>
              <a:buSzPts val="500"/>
              <a:buNone/>
            </a:pPr>
            <a:r>
              <a:t/>
            </a:r>
            <a:endParaRPr sz="700"/>
          </a:p>
          <a:p>
            <a:pPr indent="-349250" lvl="0" marL="342900" rtl="0" algn="l">
              <a:lnSpc>
                <a:spcPct val="90000"/>
              </a:lnSpc>
              <a:spcBef>
                <a:spcPts val="800"/>
              </a:spcBef>
              <a:spcAft>
                <a:spcPts val="0"/>
              </a:spcAft>
              <a:buClr>
                <a:srgbClr val="002B42"/>
              </a:buClr>
              <a:buSzPts val="1700"/>
              <a:buFont typeface="Arial"/>
              <a:buChar char="●"/>
            </a:pPr>
            <a:r>
              <a:rPr lang="en"/>
              <a:t>Containers can be deployed on commercial cloud computing platforms, e.g., Amazon Web Services</a:t>
            </a:r>
            <a:endParaRPr/>
          </a:p>
        </p:txBody>
      </p:sp>
      <p:sp>
        <p:nvSpPr>
          <p:cNvPr id="335" name="Google Shape;335;p54"/>
          <p:cNvSpPr txBox="1"/>
          <p:nvPr>
            <p:ph idx="12" type="sldNum"/>
          </p:nvPr>
        </p:nvSpPr>
        <p:spPr>
          <a:xfrm>
            <a:off x="4843463" y="3575447"/>
            <a:ext cx="1543200" cy="205500"/>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
              <a:t>‹#›</a:t>
            </a:fld>
            <a:endParaRPr/>
          </a:p>
        </p:txBody>
      </p:sp>
      <p:pic>
        <p:nvPicPr>
          <p:cNvPr id="336" name="Google Shape;336;p54"/>
          <p:cNvPicPr preferRelativeResize="0"/>
          <p:nvPr/>
        </p:nvPicPr>
        <p:blipFill rotWithShape="1">
          <a:blip r:embed="rId3">
            <a:alphaModFix/>
          </a:blip>
          <a:srcRect b="0" l="1739" r="0" t="1960"/>
          <a:stretch/>
        </p:blipFill>
        <p:spPr>
          <a:xfrm>
            <a:off x="4530575" y="1466025"/>
            <a:ext cx="4105656" cy="3067552"/>
          </a:xfrm>
          <a:prstGeom prst="rect">
            <a:avLst/>
          </a:prstGeom>
          <a:noFill/>
          <a:ln>
            <a:noFill/>
          </a:ln>
        </p:spPr>
      </p:pic>
      <p:sp>
        <p:nvSpPr>
          <p:cNvPr id="337" name="Google Shape;337;p54"/>
          <p:cNvSpPr txBox="1"/>
          <p:nvPr/>
        </p:nvSpPr>
        <p:spPr>
          <a:xfrm>
            <a:off x="6368143" y="4767263"/>
            <a:ext cx="1655700" cy="15240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0" i="0" lang="en" sz="800" u="none" cap="none" strike="noStrike">
                <a:solidFill>
                  <a:schemeClr val="dk1"/>
                </a:solidFill>
                <a:latin typeface="Helvetica Neue"/>
                <a:ea typeface="Helvetica Neue"/>
                <a:cs typeface="Helvetica Neue"/>
                <a:sym typeface="Helvetica Neue"/>
              </a:rPr>
              <a:t>(see Description for image source)</a:t>
            </a:r>
            <a:endParaRPr sz="1100"/>
          </a:p>
        </p:txBody>
      </p:sp>
      <p:sp>
        <p:nvSpPr>
          <p:cNvPr id="338" name="Google Shape;338;p54"/>
          <p:cNvSpPr txBox="1"/>
          <p:nvPr/>
        </p:nvSpPr>
        <p:spPr>
          <a:xfrm>
            <a:off x="272400" y="152400"/>
            <a:ext cx="8571000" cy="858000"/>
          </a:xfrm>
          <a:prstGeom prst="rect">
            <a:avLst/>
          </a:prstGeom>
          <a:noFill/>
          <a:ln>
            <a:noFill/>
          </a:ln>
        </p:spPr>
        <p:txBody>
          <a:bodyPr anchorCtr="0" anchor="t" bIns="0" lIns="0" spcFirstLastPara="1" rIns="0" wrap="square" tIns="0">
            <a:normAutofit lnSpcReduction="10000"/>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A container is like a computer within a computer</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3" name="Shape 343"/>
        <p:cNvGrpSpPr/>
        <p:nvPr/>
      </p:nvGrpSpPr>
      <p:grpSpPr>
        <a:xfrm>
          <a:off x="0" y="0"/>
          <a:ext cx="0" cy="0"/>
          <a:chOff x="0" y="0"/>
          <a:chExt cx="0" cy="0"/>
        </a:xfrm>
      </p:grpSpPr>
      <p:sp>
        <p:nvSpPr>
          <p:cNvPr id="344" name="Google Shape;344;p55"/>
          <p:cNvSpPr txBox="1"/>
          <p:nvPr>
            <p:ph idx="1" type="body"/>
          </p:nvPr>
        </p:nvSpPr>
        <p:spPr>
          <a:xfrm>
            <a:off x="628650" y="1407364"/>
            <a:ext cx="7836300" cy="3336600"/>
          </a:xfrm>
          <a:prstGeom prst="rect">
            <a:avLst/>
          </a:prstGeom>
          <a:noFill/>
          <a:ln>
            <a:noFill/>
          </a:ln>
        </p:spPr>
        <p:txBody>
          <a:bodyPr anchorCtr="0" anchor="t" bIns="0" lIns="137150" spcFirstLastPara="1" rIns="0" wrap="square" tIns="0">
            <a:spAutoFit/>
          </a:bodyPr>
          <a:lstStyle/>
          <a:p>
            <a:pPr indent="0" lvl="0" marL="342900" rtl="0" algn="l">
              <a:lnSpc>
                <a:spcPct val="90000"/>
              </a:lnSpc>
              <a:spcBef>
                <a:spcPts val="0"/>
              </a:spcBef>
              <a:spcAft>
                <a:spcPts val="0"/>
              </a:spcAft>
              <a:buNone/>
            </a:pPr>
            <a:r>
              <a:t/>
            </a:r>
            <a:endParaRPr/>
          </a:p>
          <a:p>
            <a:pPr indent="-349250" lvl="0" marL="342900" rtl="0" algn="l">
              <a:lnSpc>
                <a:spcPct val="90000"/>
              </a:lnSpc>
              <a:spcBef>
                <a:spcPts val="0"/>
              </a:spcBef>
              <a:spcAft>
                <a:spcPts val="0"/>
              </a:spcAft>
              <a:buClr>
                <a:srgbClr val="002B42"/>
              </a:buClr>
              <a:buSzPts val="1700"/>
              <a:buFont typeface="Arial"/>
              <a:buChar char="●"/>
            </a:pPr>
            <a:r>
              <a:rPr lang="en"/>
              <a:t>Limited support for MacOS</a:t>
            </a:r>
            <a:endParaRPr/>
          </a:p>
          <a:p>
            <a:pPr indent="-241300" lvl="0" marL="342900" rtl="0" algn="l">
              <a:lnSpc>
                <a:spcPct val="90000"/>
              </a:lnSpc>
              <a:spcBef>
                <a:spcPts val="800"/>
              </a:spcBef>
              <a:spcAft>
                <a:spcPts val="0"/>
              </a:spcAft>
              <a:buClr>
                <a:srgbClr val="002B42"/>
              </a:buClr>
              <a:buSzPts val="1700"/>
              <a:buFont typeface="Arial"/>
              <a:buNone/>
            </a:pPr>
            <a:r>
              <a:t/>
            </a:r>
            <a:endParaRPr/>
          </a:p>
          <a:p>
            <a:pPr indent="-349250" lvl="0" marL="342900" rtl="0" algn="l">
              <a:lnSpc>
                <a:spcPct val="90000"/>
              </a:lnSpc>
              <a:spcBef>
                <a:spcPts val="800"/>
              </a:spcBef>
              <a:spcAft>
                <a:spcPts val="0"/>
              </a:spcAft>
              <a:buClr>
                <a:srgbClr val="002B42"/>
              </a:buClr>
              <a:buSzPts val="1700"/>
              <a:buFont typeface="Arial"/>
              <a:buChar char="●"/>
            </a:pPr>
            <a:r>
              <a:rPr lang="en"/>
              <a:t>Even more limited support for Microsoft Windows</a:t>
            </a:r>
            <a:endParaRPr/>
          </a:p>
          <a:p>
            <a:pPr indent="0" lvl="0" marL="0" rtl="0" algn="l">
              <a:lnSpc>
                <a:spcPct val="90000"/>
              </a:lnSpc>
              <a:spcBef>
                <a:spcPts val="800"/>
              </a:spcBef>
              <a:spcAft>
                <a:spcPts val="0"/>
              </a:spcAft>
              <a:buNone/>
            </a:pPr>
            <a:r>
              <a:t/>
            </a:r>
            <a:endParaRPr/>
          </a:p>
          <a:p>
            <a:pPr indent="0" lvl="0" marL="0" rtl="0" algn="l">
              <a:lnSpc>
                <a:spcPct val="90000"/>
              </a:lnSpc>
              <a:spcBef>
                <a:spcPts val="800"/>
              </a:spcBef>
              <a:spcAft>
                <a:spcPts val="0"/>
              </a:spcAft>
              <a:buNone/>
            </a:pPr>
            <a:r>
              <a:t/>
            </a:r>
            <a:endParaRPr/>
          </a:p>
          <a:p>
            <a:pPr indent="0" lvl="0" marL="0" rtl="0" algn="l">
              <a:lnSpc>
                <a:spcPct val="90000"/>
              </a:lnSpc>
              <a:spcBef>
                <a:spcPts val="800"/>
              </a:spcBef>
              <a:spcAft>
                <a:spcPts val="0"/>
              </a:spcAft>
              <a:buNone/>
            </a:pPr>
            <a:r>
              <a:t/>
            </a:r>
            <a:endParaRPr/>
          </a:p>
          <a:p>
            <a:pPr indent="0" lvl="0" marL="0" rtl="0" algn="l">
              <a:lnSpc>
                <a:spcPct val="90000"/>
              </a:lnSpc>
              <a:spcBef>
                <a:spcPts val="800"/>
              </a:spcBef>
              <a:spcAft>
                <a:spcPts val="0"/>
              </a:spcAft>
              <a:buNone/>
            </a:pPr>
            <a:r>
              <a:t/>
            </a:r>
            <a:endParaRPr/>
          </a:p>
          <a:p>
            <a:pPr indent="0" lvl="0" marL="0" rtl="0" algn="l">
              <a:lnSpc>
                <a:spcPct val="90000"/>
              </a:lnSpc>
              <a:spcBef>
                <a:spcPts val="800"/>
              </a:spcBef>
              <a:spcAft>
                <a:spcPts val="0"/>
              </a:spcAft>
              <a:buNone/>
            </a:pPr>
            <a:r>
              <a:t/>
            </a:r>
            <a:endParaRPr/>
          </a:p>
        </p:txBody>
      </p:sp>
      <p:sp>
        <p:nvSpPr>
          <p:cNvPr id="345" name="Google Shape;345;p55"/>
          <p:cNvSpPr txBox="1"/>
          <p:nvPr/>
        </p:nvSpPr>
        <p:spPr>
          <a:xfrm>
            <a:off x="272400" y="152400"/>
            <a:ext cx="8571000" cy="858000"/>
          </a:xfrm>
          <a:prstGeom prst="rect">
            <a:avLst/>
          </a:prstGeom>
          <a:noFill/>
          <a:ln>
            <a:noFill/>
          </a:ln>
        </p:spPr>
        <p:txBody>
          <a:bodyPr anchorCtr="0" anchor="t" bIns="0" lIns="0" spcFirstLastPara="1" rIns="0" wrap="square" tIns="0">
            <a:normAutofit lnSpcReduction="10000"/>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Best to use singularity with Linux (currently)</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sp>
        <p:nvSpPr>
          <p:cNvPr id="119" name="Google Shape;119;p29"/>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Introductions</a:t>
            </a:r>
            <a:endParaRPr/>
          </a:p>
        </p:txBody>
      </p:sp>
      <p:sp>
        <p:nvSpPr>
          <p:cNvPr id="120" name="Google Shape;120;p29"/>
          <p:cNvSpPr txBox="1"/>
          <p:nvPr>
            <p:ph idx="1" type="body"/>
          </p:nvPr>
        </p:nvSpPr>
        <p:spPr>
          <a:xfrm>
            <a:off x="628650" y="1369219"/>
            <a:ext cx="7886700" cy="3263400"/>
          </a:xfrm>
          <a:prstGeom prst="rect">
            <a:avLst/>
          </a:prstGeom>
        </p:spPr>
        <p:txBody>
          <a:bodyPr anchorCtr="0" anchor="t" bIns="0" lIns="0" spcFirstLastPara="1" rIns="0" wrap="square" tIns="0">
            <a:normAutofit/>
          </a:bodyPr>
          <a:lstStyle/>
          <a:p>
            <a:pPr indent="0" lvl="0" marL="0" rtl="0" algn="l">
              <a:spcBef>
                <a:spcPts val="1000"/>
              </a:spcBef>
              <a:spcAft>
                <a:spcPts val="0"/>
              </a:spcAft>
              <a:buNone/>
            </a:pPr>
            <a:r>
              <a:t/>
            </a:r>
            <a:endParaRPr sz="2700">
              <a:latin typeface="Arial"/>
              <a:ea typeface="Arial"/>
              <a:cs typeface="Arial"/>
              <a:sym typeface="Arial"/>
            </a:endParaRPr>
          </a:p>
          <a:p>
            <a:pPr indent="0" lvl="0" marL="457200" rtl="0" algn="l">
              <a:spcBef>
                <a:spcPts val="1000"/>
              </a:spcBef>
              <a:spcAft>
                <a:spcPts val="0"/>
              </a:spcAft>
              <a:buNone/>
            </a:pPr>
            <a:r>
              <a:rPr lang="en" sz="2700">
                <a:latin typeface="Arial"/>
                <a:ea typeface="Arial"/>
                <a:cs typeface="Arial"/>
                <a:sym typeface="Arial"/>
              </a:rPr>
              <a:t>Michela Traglia</a:t>
            </a:r>
            <a:endParaRPr sz="2700">
              <a:latin typeface="Arial"/>
              <a:ea typeface="Arial"/>
              <a:cs typeface="Arial"/>
              <a:sym typeface="Arial"/>
            </a:endParaRPr>
          </a:p>
          <a:p>
            <a:pPr indent="0" lvl="0" marL="457200" rtl="0" algn="l">
              <a:spcBef>
                <a:spcPts val="1000"/>
              </a:spcBef>
              <a:spcAft>
                <a:spcPts val="0"/>
              </a:spcAft>
              <a:buNone/>
            </a:pPr>
            <a:r>
              <a:rPr lang="en" sz="2000">
                <a:latin typeface="Arial"/>
                <a:ea typeface="Arial"/>
                <a:cs typeface="Arial"/>
                <a:sym typeface="Arial"/>
              </a:rPr>
              <a:t>Statistician III</a:t>
            </a:r>
            <a:endParaRPr sz="2000">
              <a:latin typeface="Arial"/>
              <a:ea typeface="Arial"/>
              <a:cs typeface="Arial"/>
              <a:sym typeface="Arial"/>
            </a:endParaRPr>
          </a:p>
          <a:p>
            <a:pPr indent="0" lvl="0" marL="457200" rtl="0" algn="l">
              <a:spcBef>
                <a:spcPts val="1000"/>
              </a:spcBef>
              <a:spcAft>
                <a:spcPts val="0"/>
              </a:spcAft>
              <a:buNone/>
            </a:pPr>
            <a:r>
              <a:t/>
            </a:r>
            <a:endParaRPr sz="2700">
              <a:latin typeface="Arial"/>
              <a:ea typeface="Arial"/>
              <a:cs typeface="Arial"/>
              <a:sym typeface="Arial"/>
            </a:endParaRPr>
          </a:p>
          <a:p>
            <a:pPr indent="0" lvl="0" marL="457200" rtl="0" algn="l">
              <a:spcBef>
                <a:spcPts val="1000"/>
              </a:spcBef>
              <a:spcAft>
                <a:spcPts val="0"/>
              </a:spcAft>
              <a:buNone/>
            </a:pPr>
            <a:r>
              <a:rPr lang="en" sz="2700">
                <a:latin typeface="Arial"/>
                <a:ea typeface="Arial"/>
                <a:cs typeface="Arial"/>
                <a:sym typeface="Arial"/>
              </a:rPr>
              <a:t>Ayushi Agrawal</a:t>
            </a:r>
            <a:endParaRPr sz="2700">
              <a:latin typeface="Arial"/>
              <a:ea typeface="Arial"/>
              <a:cs typeface="Arial"/>
              <a:sym typeface="Arial"/>
            </a:endParaRPr>
          </a:p>
          <a:p>
            <a:pPr indent="0" lvl="0" marL="457200" rtl="0" algn="l">
              <a:spcBef>
                <a:spcPts val="1000"/>
              </a:spcBef>
              <a:spcAft>
                <a:spcPts val="0"/>
              </a:spcAft>
              <a:buNone/>
            </a:pPr>
            <a:r>
              <a:rPr lang="en" sz="2000">
                <a:latin typeface="Arial"/>
                <a:ea typeface="Arial"/>
                <a:cs typeface="Arial"/>
                <a:sym typeface="Arial"/>
              </a:rPr>
              <a:t>Bioinformatician II</a:t>
            </a:r>
            <a:endParaRPr sz="200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9" name="Shape 349"/>
        <p:cNvGrpSpPr/>
        <p:nvPr/>
      </p:nvGrpSpPr>
      <p:grpSpPr>
        <a:xfrm>
          <a:off x="0" y="0"/>
          <a:ext cx="0" cy="0"/>
          <a:chOff x="0" y="0"/>
          <a:chExt cx="0" cy="0"/>
        </a:xfrm>
      </p:grpSpPr>
      <p:sp>
        <p:nvSpPr>
          <p:cNvPr id="350" name="Google Shape;350;p56"/>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Poll Question</a:t>
            </a:r>
            <a:endParaRPr/>
          </a:p>
        </p:txBody>
      </p:sp>
      <p:sp>
        <p:nvSpPr>
          <p:cNvPr id="351" name="Google Shape;351;p56"/>
          <p:cNvSpPr txBox="1"/>
          <p:nvPr>
            <p:ph idx="1" type="body"/>
          </p:nvPr>
        </p:nvSpPr>
        <p:spPr>
          <a:xfrm>
            <a:off x="628650" y="1369219"/>
            <a:ext cx="7886700" cy="3263400"/>
          </a:xfrm>
          <a:prstGeom prst="rect">
            <a:avLst/>
          </a:prstGeom>
        </p:spPr>
        <p:txBody>
          <a:bodyPr anchorCtr="0" anchor="t" bIns="0" lIns="0" spcFirstLastPara="1" rIns="0" wrap="square" tIns="0">
            <a:normAutofit/>
          </a:bodyPr>
          <a:lstStyle/>
          <a:p>
            <a:pPr indent="0" lvl="0" marL="0" rtl="0" algn="l">
              <a:spcBef>
                <a:spcPts val="800"/>
              </a:spcBef>
              <a:spcAft>
                <a:spcPts val="0"/>
              </a:spcAft>
              <a:buNone/>
            </a:pPr>
            <a:r>
              <a:rPr lang="en" sz="2500"/>
              <a:t>Do you have a UCSF Wynton account?</a:t>
            </a:r>
            <a:endParaRPr sz="2500"/>
          </a:p>
          <a:p>
            <a:pPr indent="0" lvl="0" marL="0" rtl="0" algn="l">
              <a:spcBef>
                <a:spcPts val="800"/>
              </a:spcBef>
              <a:spcAft>
                <a:spcPts val="0"/>
              </a:spcAft>
              <a:buNone/>
            </a:pPr>
            <a:r>
              <a:t/>
            </a:r>
            <a:endParaRPr sz="2500"/>
          </a:p>
          <a:p>
            <a:pPr indent="-342900" lvl="0" marL="914400" rtl="0" algn="l">
              <a:lnSpc>
                <a:spcPct val="100000"/>
              </a:lnSpc>
              <a:spcBef>
                <a:spcPts val="800"/>
              </a:spcBef>
              <a:spcAft>
                <a:spcPts val="0"/>
              </a:spcAft>
              <a:buSzPts val="1800"/>
              <a:buAutoNum type="arabicPeriod"/>
            </a:pPr>
            <a:r>
              <a:rPr lang="en" sz="2500"/>
              <a:t>Yes</a:t>
            </a:r>
            <a:endParaRPr sz="2500"/>
          </a:p>
          <a:p>
            <a:pPr indent="-342900" lvl="0" marL="914400" rtl="0" algn="l">
              <a:lnSpc>
                <a:spcPct val="100000"/>
              </a:lnSpc>
              <a:spcBef>
                <a:spcPts val="0"/>
              </a:spcBef>
              <a:spcAft>
                <a:spcPts val="0"/>
              </a:spcAft>
              <a:buSzPts val="1800"/>
              <a:buAutoNum type="arabicPeriod"/>
            </a:pPr>
            <a:r>
              <a:rPr lang="en" sz="2500"/>
              <a:t>No</a:t>
            </a:r>
            <a:endParaRPr sz="2500"/>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5" name="Shape 355"/>
        <p:cNvGrpSpPr/>
        <p:nvPr/>
      </p:nvGrpSpPr>
      <p:grpSpPr>
        <a:xfrm>
          <a:off x="0" y="0"/>
          <a:ext cx="0" cy="0"/>
          <a:chOff x="0" y="0"/>
          <a:chExt cx="0" cy="0"/>
        </a:xfrm>
      </p:grpSpPr>
      <p:sp>
        <p:nvSpPr>
          <p:cNvPr id="356" name="Google Shape;356;p57"/>
          <p:cNvSpPr txBox="1"/>
          <p:nvPr>
            <p:ph type="title"/>
          </p:nvPr>
        </p:nvSpPr>
        <p:spPr>
          <a:xfrm>
            <a:off x="120000" y="-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RNA-seq - analysis workflow</a:t>
            </a:r>
            <a:endParaRPr/>
          </a:p>
        </p:txBody>
      </p:sp>
      <p:sp>
        <p:nvSpPr>
          <p:cNvPr id="357" name="Google Shape;357;p57"/>
          <p:cNvSpPr txBox="1"/>
          <p:nvPr/>
        </p:nvSpPr>
        <p:spPr>
          <a:xfrm>
            <a:off x="43800" y="1450100"/>
            <a:ext cx="3125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Helvetica Neue"/>
                <a:ea typeface="Helvetica Neue"/>
                <a:cs typeface="Helvetica Neue"/>
                <a:sym typeface="Helvetica Neue"/>
              </a:rPr>
              <a:t>Session 1: Concepts + Demo</a:t>
            </a:r>
            <a:endParaRPr b="1" sz="1200">
              <a:solidFill>
                <a:srgbClr val="262626"/>
              </a:solidFill>
              <a:highlight>
                <a:srgbClr val="F7F6F3"/>
              </a:highlight>
            </a:endParaRPr>
          </a:p>
        </p:txBody>
      </p:sp>
      <p:sp>
        <p:nvSpPr>
          <p:cNvPr id="358" name="Google Shape;358;p57"/>
          <p:cNvSpPr/>
          <p:nvPr/>
        </p:nvSpPr>
        <p:spPr>
          <a:xfrm flipH="1">
            <a:off x="2835875" y="1034150"/>
            <a:ext cx="207300" cy="13347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 name="Google Shape;359;p57"/>
          <p:cNvSpPr txBox="1"/>
          <p:nvPr/>
        </p:nvSpPr>
        <p:spPr>
          <a:xfrm>
            <a:off x="54700" y="3392888"/>
            <a:ext cx="31257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Helvetica Neue"/>
                <a:ea typeface="Helvetica Neue"/>
                <a:cs typeface="Helvetica Neue"/>
                <a:sym typeface="Helvetica Neue"/>
              </a:rPr>
              <a:t>Session 2: </a:t>
            </a:r>
            <a:r>
              <a:rPr b="1" lang="en">
                <a:solidFill>
                  <a:schemeClr val="dk1"/>
                </a:solidFill>
                <a:latin typeface="Helvetica Neue"/>
                <a:ea typeface="Helvetica Neue"/>
                <a:cs typeface="Helvetica Neue"/>
                <a:sym typeface="Helvetica Neue"/>
              </a:rPr>
              <a:t>Concepts + Demo</a:t>
            </a:r>
            <a:endParaRPr b="1" sz="1200">
              <a:solidFill>
                <a:srgbClr val="262626"/>
              </a:solidFill>
              <a:highlight>
                <a:srgbClr val="F7F6F3"/>
              </a:highlight>
            </a:endParaRPr>
          </a:p>
          <a:p>
            <a:pPr indent="0" lvl="0" marL="0" rtl="0" algn="l">
              <a:spcBef>
                <a:spcPts val="0"/>
              </a:spcBef>
              <a:spcAft>
                <a:spcPts val="0"/>
              </a:spcAft>
              <a:buNone/>
            </a:pPr>
            <a:r>
              <a:t/>
            </a:r>
            <a:endParaRPr b="1">
              <a:latin typeface="Helvetica Neue"/>
              <a:ea typeface="Helvetica Neue"/>
              <a:cs typeface="Helvetica Neue"/>
              <a:sym typeface="Helvetica Neue"/>
            </a:endParaRPr>
          </a:p>
        </p:txBody>
      </p:sp>
      <p:sp>
        <p:nvSpPr>
          <p:cNvPr id="360" name="Google Shape;360;p57"/>
          <p:cNvSpPr/>
          <p:nvPr/>
        </p:nvSpPr>
        <p:spPr>
          <a:xfrm>
            <a:off x="3316325" y="2030150"/>
            <a:ext cx="1993500" cy="493800"/>
          </a:xfrm>
          <a:prstGeom prst="roundRect">
            <a:avLst>
              <a:gd fmla="val 16667" name="adj"/>
            </a:avLst>
          </a:prstGeom>
          <a:solidFill>
            <a:srgbClr val="EAD1DC"/>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Sequencer: Reads</a:t>
            </a:r>
            <a:r>
              <a:rPr lang="en"/>
              <a:t> </a:t>
            </a:r>
            <a:r>
              <a:rPr b="1" lang="en">
                <a:solidFill>
                  <a:schemeClr val="accent2"/>
                </a:solidFill>
              </a:rPr>
              <a:t>Fastq</a:t>
            </a:r>
            <a:endParaRPr b="1">
              <a:solidFill>
                <a:schemeClr val="accent2"/>
              </a:solidFill>
            </a:endParaRPr>
          </a:p>
        </p:txBody>
      </p:sp>
      <p:sp>
        <p:nvSpPr>
          <p:cNvPr id="361" name="Google Shape;361;p57"/>
          <p:cNvSpPr/>
          <p:nvPr/>
        </p:nvSpPr>
        <p:spPr>
          <a:xfrm>
            <a:off x="5445750" y="2030150"/>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None/>
            </a:pPr>
            <a:r>
              <a:rPr b="1" lang="en">
                <a:solidFill>
                  <a:schemeClr val="accent2"/>
                </a:solidFill>
              </a:rPr>
              <a:t>FastQC </a:t>
            </a:r>
            <a:endParaRPr b="1">
              <a:solidFill>
                <a:schemeClr val="accent2"/>
              </a:solidFill>
            </a:endParaRPr>
          </a:p>
        </p:txBody>
      </p:sp>
      <p:sp>
        <p:nvSpPr>
          <p:cNvPr id="362" name="Google Shape;362;p57"/>
          <p:cNvSpPr/>
          <p:nvPr/>
        </p:nvSpPr>
        <p:spPr>
          <a:xfrm>
            <a:off x="3316325" y="3283863"/>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Alignment/Mapping</a:t>
            </a:r>
            <a:endParaRPr b="1"/>
          </a:p>
          <a:p>
            <a:pPr indent="0" lvl="0" marL="0" rtl="0" algn="ctr">
              <a:spcBef>
                <a:spcPts val="0"/>
              </a:spcBef>
              <a:spcAft>
                <a:spcPts val="0"/>
              </a:spcAft>
              <a:buNone/>
            </a:pPr>
            <a:r>
              <a:rPr b="1" lang="en">
                <a:solidFill>
                  <a:schemeClr val="accent2"/>
                </a:solidFill>
              </a:rPr>
              <a:t>STAR</a:t>
            </a:r>
            <a:r>
              <a:rPr lang="en"/>
              <a:t> </a:t>
            </a:r>
            <a:endParaRPr/>
          </a:p>
        </p:txBody>
      </p:sp>
      <p:sp>
        <p:nvSpPr>
          <p:cNvPr id="363" name="Google Shape;363;p57"/>
          <p:cNvSpPr/>
          <p:nvPr/>
        </p:nvSpPr>
        <p:spPr>
          <a:xfrm>
            <a:off x="3316325" y="38861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1200">
                <a:solidFill>
                  <a:schemeClr val="dk1"/>
                </a:solidFill>
              </a:rPr>
              <a:t>Counting Reads </a:t>
            </a:r>
            <a:endParaRPr b="1" sz="1200">
              <a:solidFill>
                <a:schemeClr val="dk1"/>
              </a:solidFill>
            </a:endParaRPr>
          </a:p>
          <a:p>
            <a:pPr indent="0" lvl="0" marL="0" rtl="0" algn="ctr">
              <a:spcBef>
                <a:spcPts val="0"/>
              </a:spcBef>
              <a:spcAft>
                <a:spcPts val="0"/>
              </a:spcAft>
              <a:buNone/>
            </a:pPr>
            <a:r>
              <a:rPr b="1" lang="en">
                <a:solidFill>
                  <a:schemeClr val="accent2"/>
                </a:solidFill>
              </a:rPr>
              <a:t>featureCounts</a:t>
            </a:r>
            <a:endParaRPr b="1" sz="1200"/>
          </a:p>
        </p:txBody>
      </p:sp>
      <p:sp>
        <p:nvSpPr>
          <p:cNvPr id="364" name="Google Shape;364;p57"/>
          <p:cNvSpPr/>
          <p:nvPr/>
        </p:nvSpPr>
        <p:spPr>
          <a:xfrm>
            <a:off x="3316325" y="26815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Trimming</a:t>
            </a:r>
            <a:endParaRPr b="1"/>
          </a:p>
          <a:p>
            <a:pPr indent="0" lvl="0" marL="0" rtl="0" algn="ctr">
              <a:spcBef>
                <a:spcPts val="0"/>
              </a:spcBef>
              <a:spcAft>
                <a:spcPts val="0"/>
              </a:spcAft>
              <a:buNone/>
            </a:pPr>
            <a:r>
              <a:rPr b="1" lang="en">
                <a:solidFill>
                  <a:schemeClr val="accent2"/>
                </a:solidFill>
              </a:rPr>
              <a:t>cutadapt</a:t>
            </a:r>
            <a:endParaRPr b="1">
              <a:solidFill>
                <a:schemeClr val="accent2"/>
              </a:solidFill>
            </a:endParaRPr>
          </a:p>
        </p:txBody>
      </p:sp>
      <p:sp>
        <p:nvSpPr>
          <p:cNvPr id="365" name="Google Shape;365;p57"/>
          <p:cNvSpPr/>
          <p:nvPr/>
        </p:nvSpPr>
        <p:spPr>
          <a:xfrm>
            <a:off x="5445750" y="26815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rPr b="1" lang="en">
                <a:solidFill>
                  <a:schemeClr val="accent2"/>
                </a:solidFill>
              </a:rPr>
              <a:t>FastQC</a:t>
            </a:r>
            <a:endParaRPr b="1">
              <a:solidFill>
                <a:schemeClr val="accent2"/>
              </a:solidFill>
            </a:endParaRPr>
          </a:p>
        </p:txBody>
      </p:sp>
      <p:sp>
        <p:nvSpPr>
          <p:cNvPr id="366" name="Google Shape;366;p57"/>
          <p:cNvSpPr/>
          <p:nvPr/>
        </p:nvSpPr>
        <p:spPr>
          <a:xfrm>
            <a:off x="5445750" y="32838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367" name="Google Shape;367;p57"/>
          <p:cNvSpPr/>
          <p:nvPr/>
        </p:nvSpPr>
        <p:spPr>
          <a:xfrm>
            <a:off x="3316325" y="776450"/>
            <a:ext cx="1993500" cy="493800"/>
          </a:xfrm>
          <a:prstGeom prst="roundRect">
            <a:avLst>
              <a:gd fmla="val 16667" name="adj"/>
            </a:avLst>
          </a:prstGeom>
          <a:solidFill>
            <a:srgbClr val="D5A6BD"/>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Biological samples</a:t>
            </a:r>
            <a:endParaRPr b="1">
              <a:solidFill>
                <a:schemeClr val="accent2"/>
              </a:solidFill>
            </a:endParaRPr>
          </a:p>
        </p:txBody>
      </p:sp>
      <p:sp>
        <p:nvSpPr>
          <p:cNvPr id="368" name="Google Shape;368;p57"/>
          <p:cNvSpPr/>
          <p:nvPr/>
        </p:nvSpPr>
        <p:spPr>
          <a:xfrm>
            <a:off x="3316325" y="1403288"/>
            <a:ext cx="1993500" cy="493800"/>
          </a:xfrm>
          <a:prstGeom prst="roundRect">
            <a:avLst>
              <a:gd fmla="val 16667" name="adj"/>
            </a:avLst>
          </a:prstGeom>
          <a:solidFill>
            <a:srgbClr val="D5A6BD"/>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Library preparation</a:t>
            </a:r>
            <a:endParaRPr b="1">
              <a:solidFill>
                <a:schemeClr val="accent2"/>
              </a:solidFill>
            </a:endParaRPr>
          </a:p>
        </p:txBody>
      </p:sp>
      <p:sp>
        <p:nvSpPr>
          <p:cNvPr id="369" name="Google Shape;369;p57"/>
          <p:cNvSpPr/>
          <p:nvPr/>
        </p:nvSpPr>
        <p:spPr>
          <a:xfrm>
            <a:off x="5445750" y="3893249"/>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370" name="Google Shape;370;p57"/>
          <p:cNvSpPr/>
          <p:nvPr/>
        </p:nvSpPr>
        <p:spPr>
          <a:xfrm flipH="1">
            <a:off x="2879475" y="2883075"/>
            <a:ext cx="207300" cy="14214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71" name="Google Shape;371;p57"/>
          <p:cNvPicPr preferRelativeResize="0"/>
          <p:nvPr/>
        </p:nvPicPr>
        <p:blipFill>
          <a:blip r:embed="rId3">
            <a:alphaModFix/>
          </a:blip>
          <a:stretch>
            <a:fillRect/>
          </a:stretch>
        </p:blipFill>
        <p:spPr>
          <a:xfrm>
            <a:off x="3043175" y="449250"/>
            <a:ext cx="615600" cy="615600"/>
          </a:xfrm>
          <a:prstGeom prst="rect">
            <a:avLst/>
          </a:prstGeom>
          <a:noFill/>
          <a:ln>
            <a:noFill/>
          </a:ln>
        </p:spPr>
      </p:pic>
      <p:pic>
        <p:nvPicPr>
          <p:cNvPr id="372" name="Google Shape;372;p57"/>
          <p:cNvPicPr preferRelativeResize="0"/>
          <p:nvPr/>
        </p:nvPicPr>
        <p:blipFill>
          <a:blip r:embed="rId3">
            <a:alphaModFix/>
          </a:blip>
          <a:stretch>
            <a:fillRect/>
          </a:stretch>
        </p:blipFill>
        <p:spPr>
          <a:xfrm>
            <a:off x="3043175" y="1070325"/>
            <a:ext cx="615600" cy="615600"/>
          </a:xfrm>
          <a:prstGeom prst="rect">
            <a:avLst/>
          </a:prstGeom>
          <a:noFill/>
          <a:ln>
            <a:noFill/>
          </a:ln>
        </p:spPr>
      </p:pic>
      <p:pic>
        <p:nvPicPr>
          <p:cNvPr id="373" name="Google Shape;373;p57"/>
          <p:cNvPicPr preferRelativeResize="0"/>
          <p:nvPr/>
        </p:nvPicPr>
        <p:blipFill rotWithShape="1">
          <a:blip r:embed="rId4">
            <a:alphaModFix/>
          </a:blip>
          <a:srcRect b="0" l="0" r="0" t="0"/>
          <a:stretch/>
        </p:blipFill>
        <p:spPr>
          <a:xfrm>
            <a:off x="6991150" y="919588"/>
            <a:ext cx="2011680" cy="813418"/>
          </a:xfrm>
          <a:prstGeom prst="rect">
            <a:avLst/>
          </a:prstGeom>
          <a:noFill/>
          <a:ln>
            <a:noFill/>
          </a:ln>
        </p:spPr>
      </p:pic>
      <p:pic>
        <p:nvPicPr>
          <p:cNvPr id="374" name="Google Shape;374;p57"/>
          <p:cNvPicPr preferRelativeResize="0"/>
          <p:nvPr/>
        </p:nvPicPr>
        <p:blipFill rotWithShape="1">
          <a:blip r:embed="rId5">
            <a:alphaModFix/>
          </a:blip>
          <a:srcRect b="0" l="0" r="0" t="0"/>
          <a:stretch/>
        </p:blipFill>
        <p:spPr>
          <a:xfrm>
            <a:off x="6991149" y="181700"/>
            <a:ext cx="2011680" cy="594758"/>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8" name="Shape 378"/>
        <p:cNvGrpSpPr/>
        <p:nvPr/>
      </p:nvGrpSpPr>
      <p:grpSpPr>
        <a:xfrm>
          <a:off x="0" y="0"/>
          <a:ext cx="0" cy="0"/>
          <a:chOff x="0" y="0"/>
          <a:chExt cx="0" cy="0"/>
        </a:xfrm>
      </p:grpSpPr>
      <p:sp>
        <p:nvSpPr>
          <p:cNvPr id="379" name="Google Shape;379;p58"/>
          <p:cNvSpPr txBox="1"/>
          <p:nvPr>
            <p:ph idx="1" type="body"/>
          </p:nvPr>
        </p:nvSpPr>
        <p:spPr>
          <a:xfrm>
            <a:off x="628650" y="1369219"/>
            <a:ext cx="7886700" cy="3263400"/>
          </a:xfrm>
          <a:prstGeom prst="rect">
            <a:avLst/>
          </a:prstGeom>
        </p:spPr>
        <p:txBody>
          <a:bodyPr anchorCtr="0" anchor="t" bIns="0" lIns="0" spcFirstLastPara="1" rIns="0" wrap="square" tIns="0">
            <a:normAutofit/>
          </a:bodyPr>
          <a:lstStyle/>
          <a:p>
            <a:pPr indent="0" lvl="0" marL="0" rtl="0" algn="l">
              <a:spcBef>
                <a:spcPts val="800"/>
              </a:spcBef>
              <a:spcAft>
                <a:spcPts val="0"/>
              </a:spcAft>
              <a:buNone/>
            </a:pPr>
            <a:r>
              <a:rPr lang="en" sz="2400"/>
              <a:t>Open Single_read.fastq</a:t>
            </a:r>
            <a:endParaRPr sz="2400"/>
          </a:p>
        </p:txBody>
      </p:sp>
      <p:sp>
        <p:nvSpPr>
          <p:cNvPr id="380" name="Google Shape;380;p58"/>
          <p:cNvSpPr txBox="1"/>
          <p:nvPr>
            <p:ph type="title"/>
          </p:nvPr>
        </p:nvSpPr>
        <p:spPr>
          <a:xfrm>
            <a:off x="118872" y="0"/>
            <a:ext cx="9144000" cy="7368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Clr>
                <a:schemeClr val="dk1"/>
              </a:buClr>
              <a:buSzPct val="33333"/>
              <a:buFont typeface="Arial"/>
              <a:buNone/>
            </a:pPr>
            <a:r>
              <a:rPr lang="en"/>
              <a:t>Example FASTQ file with one read only.</a:t>
            </a:r>
            <a:endParaRPr/>
          </a:p>
          <a:p>
            <a:pPr indent="0" lvl="0" marL="0" rtl="0" algn="l">
              <a:spcBef>
                <a:spcPts val="0"/>
              </a:spcBef>
              <a:spcAft>
                <a:spcPts val="0"/>
              </a:spcAft>
              <a:buNone/>
            </a:pPr>
            <a:r>
              <a:t/>
            </a:r>
            <a:endParaRPr sz="3000"/>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4" name="Shape 384"/>
        <p:cNvGrpSpPr/>
        <p:nvPr/>
      </p:nvGrpSpPr>
      <p:grpSpPr>
        <a:xfrm>
          <a:off x="0" y="0"/>
          <a:ext cx="0" cy="0"/>
          <a:chOff x="0" y="0"/>
          <a:chExt cx="0" cy="0"/>
        </a:xfrm>
      </p:grpSpPr>
      <p:sp>
        <p:nvSpPr>
          <p:cNvPr id="385" name="Google Shape;385;p59"/>
          <p:cNvSpPr txBox="1"/>
          <p:nvPr>
            <p:ph type="title"/>
          </p:nvPr>
        </p:nvSpPr>
        <p:spPr>
          <a:xfrm>
            <a:off x="118872" y="0"/>
            <a:ext cx="9144000" cy="7368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en" sz="3000"/>
              <a:t>FASTQ files are text files with detailed information about each read.</a:t>
            </a:r>
            <a:endParaRPr sz="2800">
              <a:latin typeface="Arial"/>
              <a:ea typeface="Arial"/>
              <a:cs typeface="Arial"/>
              <a:sym typeface="Arial"/>
            </a:endParaRPr>
          </a:p>
        </p:txBody>
      </p:sp>
      <p:sp>
        <p:nvSpPr>
          <p:cNvPr id="386" name="Google Shape;386;p59"/>
          <p:cNvSpPr txBox="1"/>
          <p:nvPr/>
        </p:nvSpPr>
        <p:spPr>
          <a:xfrm>
            <a:off x="1031950" y="4743300"/>
            <a:ext cx="73443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Image adapted from Robert Edgar's web site https://www.drive5.com/</a:t>
            </a:r>
            <a:endParaRPr sz="1200"/>
          </a:p>
        </p:txBody>
      </p:sp>
      <p:grpSp>
        <p:nvGrpSpPr>
          <p:cNvPr id="387" name="Google Shape;387;p59"/>
          <p:cNvGrpSpPr/>
          <p:nvPr/>
        </p:nvGrpSpPr>
        <p:grpSpPr>
          <a:xfrm>
            <a:off x="588674" y="784600"/>
            <a:ext cx="7976543" cy="3102700"/>
            <a:chOff x="1031950" y="638658"/>
            <a:chExt cx="9281526" cy="3989585"/>
          </a:xfrm>
        </p:grpSpPr>
        <p:grpSp>
          <p:nvGrpSpPr>
            <p:cNvPr id="388" name="Google Shape;388;p59"/>
            <p:cNvGrpSpPr/>
            <p:nvPr/>
          </p:nvGrpSpPr>
          <p:grpSpPr>
            <a:xfrm>
              <a:off x="1031951" y="638658"/>
              <a:ext cx="6332906" cy="3989585"/>
              <a:chOff x="1031951" y="638658"/>
              <a:chExt cx="6332906" cy="3989585"/>
            </a:xfrm>
          </p:grpSpPr>
          <p:pic>
            <p:nvPicPr>
              <p:cNvPr id="389" name="Google Shape;389;p59"/>
              <p:cNvPicPr preferRelativeResize="0"/>
              <p:nvPr/>
            </p:nvPicPr>
            <p:blipFill rotWithShape="1">
              <a:blip r:embed="rId3">
                <a:alphaModFix/>
              </a:blip>
              <a:srcRect b="1941" l="0" r="0" t="0"/>
              <a:stretch/>
            </p:blipFill>
            <p:spPr>
              <a:xfrm>
                <a:off x="1031951" y="638658"/>
                <a:ext cx="6332906" cy="3989585"/>
              </a:xfrm>
              <a:prstGeom prst="rect">
                <a:avLst/>
              </a:prstGeom>
              <a:noFill/>
              <a:ln>
                <a:noFill/>
              </a:ln>
            </p:spPr>
          </p:pic>
          <p:sp>
            <p:nvSpPr>
              <p:cNvPr id="390" name="Google Shape;390;p59"/>
              <p:cNvSpPr/>
              <p:nvPr/>
            </p:nvSpPr>
            <p:spPr>
              <a:xfrm>
                <a:off x="4008763" y="1060126"/>
                <a:ext cx="2221800" cy="784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1" name="Google Shape;391;p59"/>
              <p:cNvSpPr/>
              <p:nvPr/>
            </p:nvSpPr>
            <p:spPr>
              <a:xfrm>
                <a:off x="2142000" y="3267121"/>
                <a:ext cx="904200" cy="10467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2" name="Google Shape;392;p59"/>
              <p:cNvSpPr/>
              <p:nvPr/>
            </p:nvSpPr>
            <p:spPr>
              <a:xfrm>
                <a:off x="2419137" y="3146695"/>
                <a:ext cx="904200" cy="9144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pic>
          <p:nvPicPr>
            <p:cNvPr id="393" name="Google Shape;393;p59"/>
            <p:cNvPicPr preferRelativeResize="0"/>
            <p:nvPr/>
          </p:nvPicPr>
          <p:blipFill>
            <a:blip r:embed="rId4">
              <a:alphaModFix/>
            </a:blip>
            <a:stretch>
              <a:fillRect/>
            </a:stretch>
          </p:blipFill>
          <p:spPr>
            <a:xfrm>
              <a:off x="1031950" y="1736165"/>
              <a:ext cx="9281526" cy="1440600"/>
            </a:xfrm>
            <a:prstGeom prst="rect">
              <a:avLst/>
            </a:prstGeom>
            <a:noFill/>
            <a:ln>
              <a:noFill/>
            </a:ln>
          </p:spPr>
        </p:pic>
        <p:sp>
          <p:nvSpPr>
            <p:cNvPr id="394" name="Google Shape;394;p59"/>
            <p:cNvSpPr/>
            <p:nvPr/>
          </p:nvSpPr>
          <p:spPr>
            <a:xfrm>
              <a:off x="2277525" y="2095786"/>
              <a:ext cx="141600" cy="969900"/>
            </a:xfrm>
            <a:prstGeom prst="rect">
              <a:avLst/>
            </a:prstGeom>
            <a:noFill/>
            <a:ln cap="flat" cmpd="sng" w="38100">
              <a:solidFill>
                <a:srgbClr val="6FA8D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5" name="Google Shape;395;p59"/>
            <p:cNvSpPr/>
            <p:nvPr/>
          </p:nvSpPr>
          <p:spPr>
            <a:xfrm flipH="1">
              <a:off x="2212024" y="3389076"/>
              <a:ext cx="1026000" cy="802800"/>
            </a:xfrm>
            <a:prstGeom prst="bentUpArrow">
              <a:avLst>
                <a:gd fmla="val 11505" name="adj1"/>
                <a:gd fmla="val 18969" name="adj2"/>
                <a:gd fmla="val 25000" name="adj3"/>
              </a:avLst>
            </a:prstGeom>
            <a:solidFill>
              <a:srgbClr val="CFE2F3"/>
            </a:solidFill>
            <a:ln cap="flat" cmpd="sng" w="9525">
              <a:solidFill>
                <a:srgbClr val="3D85C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96" name="Google Shape;396;p59"/>
          <p:cNvGrpSpPr/>
          <p:nvPr/>
        </p:nvGrpSpPr>
        <p:grpSpPr>
          <a:xfrm>
            <a:off x="2712225" y="2696050"/>
            <a:ext cx="5554225" cy="712350"/>
            <a:chOff x="2712225" y="2696050"/>
            <a:chExt cx="5554225" cy="712350"/>
          </a:xfrm>
        </p:grpSpPr>
        <p:sp>
          <p:nvSpPr>
            <p:cNvPr id="397" name="Google Shape;397;p59"/>
            <p:cNvSpPr/>
            <p:nvPr/>
          </p:nvSpPr>
          <p:spPr>
            <a:xfrm>
              <a:off x="2712225" y="2696050"/>
              <a:ext cx="801900" cy="2898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98" name="Google Shape;398;p59"/>
            <p:cNvPicPr preferRelativeResize="0"/>
            <p:nvPr/>
          </p:nvPicPr>
          <p:blipFill>
            <a:blip r:embed="rId5">
              <a:alphaModFix/>
            </a:blip>
            <a:stretch>
              <a:fillRect/>
            </a:stretch>
          </p:blipFill>
          <p:spPr>
            <a:xfrm>
              <a:off x="6797900" y="2813700"/>
              <a:ext cx="1468550" cy="594700"/>
            </a:xfrm>
            <a:prstGeom prst="rect">
              <a:avLst/>
            </a:prstGeom>
            <a:noFill/>
            <a:ln>
              <a:noFill/>
            </a:ln>
          </p:spPr>
        </p:pic>
      </p:grpSp>
      <p:sp>
        <p:nvSpPr>
          <p:cNvPr id="399" name="Google Shape;399;p59"/>
          <p:cNvSpPr/>
          <p:nvPr/>
        </p:nvSpPr>
        <p:spPr>
          <a:xfrm rot="-5401094">
            <a:off x="6832126" y="2331848"/>
            <a:ext cx="942900" cy="299700"/>
          </a:xfrm>
          <a:prstGeom prst="bentUpArrow">
            <a:avLst>
              <a:gd fmla="val 25000" name="adj1"/>
              <a:gd fmla="val 25000" name="adj2"/>
              <a:gd fmla="val 25000" name="adj3"/>
            </a:avLst>
          </a:prstGeom>
          <a:solidFill>
            <a:srgbClr val="CFE2F3"/>
          </a:solidFill>
          <a:ln cap="flat" cmpd="sng" w="19050">
            <a:solidFill>
              <a:srgbClr val="6FA8D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3" name="Shape 403"/>
        <p:cNvGrpSpPr/>
        <p:nvPr/>
      </p:nvGrpSpPr>
      <p:grpSpPr>
        <a:xfrm>
          <a:off x="0" y="0"/>
          <a:ext cx="0" cy="0"/>
          <a:chOff x="0" y="0"/>
          <a:chExt cx="0" cy="0"/>
        </a:xfrm>
      </p:grpSpPr>
      <p:sp>
        <p:nvSpPr>
          <p:cNvPr id="404" name="Google Shape;404;p60"/>
          <p:cNvSpPr txBox="1"/>
          <p:nvPr>
            <p:ph type="title"/>
          </p:nvPr>
        </p:nvSpPr>
        <p:spPr>
          <a:xfrm>
            <a:off x="118872" y="0"/>
            <a:ext cx="91440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Label</a:t>
            </a:r>
            <a:r>
              <a:rPr lang="en"/>
              <a:t> format in FastQ file</a:t>
            </a:r>
            <a:endParaRPr/>
          </a:p>
        </p:txBody>
      </p:sp>
      <p:pic>
        <p:nvPicPr>
          <p:cNvPr id="405" name="Google Shape;405;p60"/>
          <p:cNvPicPr preferRelativeResize="0"/>
          <p:nvPr/>
        </p:nvPicPr>
        <p:blipFill rotWithShape="1">
          <a:blip r:embed="rId3">
            <a:alphaModFix/>
          </a:blip>
          <a:srcRect b="0" l="0" r="0" t="13830"/>
          <a:stretch/>
        </p:blipFill>
        <p:spPr>
          <a:xfrm>
            <a:off x="968275" y="687275"/>
            <a:ext cx="6782225" cy="3595200"/>
          </a:xfrm>
          <a:prstGeom prst="rect">
            <a:avLst/>
          </a:prstGeom>
          <a:noFill/>
          <a:ln>
            <a:noFill/>
          </a:ln>
        </p:spPr>
      </p:pic>
      <p:sp>
        <p:nvSpPr>
          <p:cNvPr id="406" name="Google Shape;406;p60"/>
          <p:cNvSpPr txBox="1"/>
          <p:nvPr/>
        </p:nvSpPr>
        <p:spPr>
          <a:xfrm>
            <a:off x="1092850" y="4351400"/>
            <a:ext cx="6396900" cy="507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50">
                <a:solidFill>
                  <a:srgbClr val="202122"/>
                </a:solidFill>
                <a:highlight>
                  <a:srgbClr val="FFFFFF"/>
                </a:highlight>
              </a:rPr>
              <a:t>The more recent versions of Illumina software output a sample number (as taken from the sample sheet) in place of an index sequence (k).</a:t>
            </a:r>
            <a:endParaRPr/>
          </a:p>
        </p:txBody>
      </p:sp>
      <p:pic>
        <p:nvPicPr>
          <p:cNvPr id="407" name="Google Shape;407;p60"/>
          <p:cNvPicPr preferRelativeResize="0"/>
          <p:nvPr/>
        </p:nvPicPr>
        <p:blipFill>
          <a:blip r:embed="rId4">
            <a:alphaModFix/>
          </a:blip>
          <a:stretch>
            <a:fillRect/>
          </a:stretch>
        </p:blipFill>
        <p:spPr>
          <a:xfrm>
            <a:off x="5129975" y="1883638"/>
            <a:ext cx="3454076" cy="1202475"/>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1" name="Shape 411"/>
        <p:cNvGrpSpPr/>
        <p:nvPr/>
      </p:nvGrpSpPr>
      <p:grpSpPr>
        <a:xfrm>
          <a:off x="0" y="0"/>
          <a:ext cx="0" cy="0"/>
          <a:chOff x="0" y="0"/>
          <a:chExt cx="0" cy="0"/>
        </a:xfrm>
      </p:grpSpPr>
      <p:sp>
        <p:nvSpPr>
          <p:cNvPr id="412" name="Google Shape;412;p61"/>
          <p:cNvSpPr txBox="1"/>
          <p:nvPr>
            <p:ph type="title"/>
          </p:nvPr>
        </p:nvSpPr>
        <p:spPr>
          <a:xfrm>
            <a:off x="118872" y="0"/>
            <a:ext cx="91440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Quality score of each base</a:t>
            </a:r>
            <a:endParaRPr/>
          </a:p>
        </p:txBody>
      </p:sp>
      <p:pic>
        <p:nvPicPr>
          <p:cNvPr id="413" name="Google Shape;413;p61"/>
          <p:cNvPicPr preferRelativeResize="0"/>
          <p:nvPr/>
        </p:nvPicPr>
        <p:blipFill>
          <a:blip r:embed="rId3">
            <a:alphaModFix/>
          </a:blip>
          <a:stretch>
            <a:fillRect/>
          </a:stretch>
        </p:blipFill>
        <p:spPr>
          <a:xfrm>
            <a:off x="41450" y="2192200"/>
            <a:ext cx="9026350" cy="1243635"/>
          </a:xfrm>
          <a:prstGeom prst="rect">
            <a:avLst/>
          </a:prstGeom>
          <a:noFill/>
          <a:ln>
            <a:noFill/>
          </a:ln>
        </p:spPr>
      </p:pic>
      <p:pic>
        <p:nvPicPr>
          <p:cNvPr id="414" name="Google Shape;414;p61"/>
          <p:cNvPicPr preferRelativeResize="0"/>
          <p:nvPr/>
        </p:nvPicPr>
        <p:blipFill>
          <a:blip r:embed="rId4">
            <a:alphaModFix/>
          </a:blip>
          <a:stretch>
            <a:fillRect/>
          </a:stretch>
        </p:blipFill>
        <p:spPr>
          <a:xfrm>
            <a:off x="117654" y="974350"/>
            <a:ext cx="9026347" cy="1217850"/>
          </a:xfrm>
          <a:prstGeom prst="rect">
            <a:avLst/>
          </a:prstGeom>
          <a:noFill/>
          <a:ln>
            <a:noFill/>
          </a:ln>
        </p:spPr>
      </p:pic>
      <p:sp>
        <p:nvSpPr>
          <p:cNvPr id="415" name="Google Shape;415;p61"/>
          <p:cNvSpPr txBox="1"/>
          <p:nvPr/>
        </p:nvSpPr>
        <p:spPr>
          <a:xfrm>
            <a:off x="255475" y="3435825"/>
            <a:ext cx="8812200" cy="885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t>Each symbol is a pr</a:t>
            </a:r>
            <a:r>
              <a:rPr lang="en" sz="1600"/>
              <a:t>obability p that the base call is incorrect.</a:t>
            </a:r>
            <a:endParaRPr sz="1600"/>
          </a:p>
          <a:p>
            <a:pPr indent="0" lvl="0" marL="0" rtl="0" algn="l">
              <a:spcBef>
                <a:spcPts val="0"/>
              </a:spcBef>
              <a:spcAft>
                <a:spcPts val="0"/>
              </a:spcAft>
              <a:buNone/>
            </a:pPr>
            <a:r>
              <a:rPr lang="en" sz="1600"/>
              <a:t>The standard Sanger sequencing score to assess reliability of a base call is Q=−10 log10(p)</a:t>
            </a:r>
            <a:endParaRPr sz="1600"/>
          </a:p>
          <a:p>
            <a:pPr indent="0" lvl="0" marL="0" rtl="0" algn="l">
              <a:spcBef>
                <a:spcPts val="0"/>
              </a:spcBef>
              <a:spcAft>
                <a:spcPts val="0"/>
              </a:spcAft>
              <a:buNone/>
            </a:pPr>
            <a:r>
              <a:rPr b="1" i="1" lang="en" sz="1350">
                <a:solidFill>
                  <a:srgbClr val="222222"/>
                </a:solidFill>
                <a:highlight>
                  <a:srgbClr val="FFFFFF"/>
                </a:highlight>
                <a:latin typeface="Helvetica Neue"/>
                <a:ea typeface="Helvetica Neue"/>
                <a:cs typeface="Helvetica Neue"/>
                <a:sym typeface="Helvetica Neue"/>
              </a:rPr>
              <a:t>p</a:t>
            </a:r>
            <a:r>
              <a:rPr lang="en" sz="1350">
                <a:solidFill>
                  <a:srgbClr val="222222"/>
                </a:solidFill>
                <a:highlight>
                  <a:srgbClr val="FFFFFF"/>
                </a:highlight>
                <a:latin typeface="Helvetica Neue"/>
                <a:ea typeface="Helvetica Neue"/>
                <a:cs typeface="Helvetica Neue"/>
                <a:sym typeface="Helvetica Neue"/>
              </a:rPr>
              <a:t>, the probability that a given base is incorrectly called</a:t>
            </a:r>
            <a:endParaRPr sz="1600"/>
          </a:p>
        </p:txBody>
      </p:sp>
      <p:sp>
        <p:nvSpPr>
          <p:cNvPr id="416" name="Google Shape;416;p61"/>
          <p:cNvSpPr txBox="1"/>
          <p:nvPr/>
        </p:nvSpPr>
        <p:spPr>
          <a:xfrm>
            <a:off x="255475" y="4250925"/>
            <a:ext cx="8812200" cy="714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800"/>
              </a:spcAft>
              <a:buNone/>
            </a:pPr>
            <a:r>
              <a:rPr lang="en" sz="1600">
                <a:solidFill>
                  <a:schemeClr val="dk1"/>
                </a:solidFill>
                <a:highlight>
                  <a:srgbClr val="FFFFFF"/>
                </a:highlight>
              </a:rPr>
              <a:t>A quality score of 20 (Q20) represents an error rate of 1 in 100 (meaning every 100 bp sequencing read may contain an error), with a corresponding call accuracy of 99%.</a:t>
            </a:r>
            <a:endParaRPr sz="1500">
              <a:solidFill>
                <a:schemeClr val="dk1"/>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0" name="Shape 420"/>
        <p:cNvGrpSpPr/>
        <p:nvPr/>
      </p:nvGrpSpPr>
      <p:grpSpPr>
        <a:xfrm>
          <a:off x="0" y="0"/>
          <a:ext cx="0" cy="0"/>
          <a:chOff x="0" y="0"/>
          <a:chExt cx="0" cy="0"/>
        </a:xfrm>
      </p:grpSpPr>
      <p:sp>
        <p:nvSpPr>
          <p:cNvPr id="421" name="Google Shape;421;p62"/>
          <p:cNvSpPr txBox="1"/>
          <p:nvPr>
            <p:ph type="title"/>
          </p:nvPr>
        </p:nvSpPr>
        <p:spPr>
          <a:xfrm>
            <a:off x="118872" y="0"/>
            <a:ext cx="9144000" cy="7368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en" sz="3000"/>
              <a:t>FASTQ files are text files with detailed information about each read.</a:t>
            </a:r>
            <a:endParaRPr sz="2800">
              <a:latin typeface="Arial"/>
              <a:ea typeface="Arial"/>
              <a:cs typeface="Arial"/>
              <a:sym typeface="Arial"/>
            </a:endParaRPr>
          </a:p>
        </p:txBody>
      </p:sp>
      <p:sp>
        <p:nvSpPr>
          <p:cNvPr id="422" name="Google Shape;422;p62"/>
          <p:cNvSpPr txBox="1"/>
          <p:nvPr/>
        </p:nvSpPr>
        <p:spPr>
          <a:xfrm>
            <a:off x="1031950" y="4743300"/>
            <a:ext cx="73443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Image adapted from Robert Edgar's web site https://www.drive5.com/</a:t>
            </a:r>
            <a:endParaRPr sz="1200"/>
          </a:p>
        </p:txBody>
      </p:sp>
      <p:grpSp>
        <p:nvGrpSpPr>
          <p:cNvPr id="423" name="Google Shape;423;p62"/>
          <p:cNvGrpSpPr/>
          <p:nvPr/>
        </p:nvGrpSpPr>
        <p:grpSpPr>
          <a:xfrm>
            <a:off x="588674" y="784600"/>
            <a:ext cx="7976543" cy="3102700"/>
            <a:chOff x="1031950" y="638658"/>
            <a:chExt cx="9281526" cy="3989585"/>
          </a:xfrm>
        </p:grpSpPr>
        <p:grpSp>
          <p:nvGrpSpPr>
            <p:cNvPr id="424" name="Google Shape;424;p62"/>
            <p:cNvGrpSpPr/>
            <p:nvPr/>
          </p:nvGrpSpPr>
          <p:grpSpPr>
            <a:xfrm>
              <a:off x="1031951" y="638658"/>
              <a:ext cx="6332906" cy="3989585"/>
              <a:chOff x="1031951" y="638658"/>
              <a:chExt cx="6332906" cy="3989585"/>
            </a:xfrm>
          </p:grpSpPr>
          <p:pic>
            <p:nvPicPr>
              <p:cNvPr id="425" name="Google Shape;425;p62"/>
              <p:cNvPicPr preferRelativeResize="0"/>
              <p:nvPr/>
            </p:nvPicPr>
            <p:blipFill rotWithShape="1">
              <a:blip r:embed="rId3">
                <a:alphaModFix/>
              </a:blip>
              <a:srcRect b="1941" l="0" r="0" t="0"/>
              <a:stretch/>
            </p:blipFill>
            <p:spPr>
              <a:xfrm>
                <a:off x="1031951" y="638658"/>
                <a:ext cx="6332906" cy="3989585"/>
              </a:xfrm>
              <a:prstGeom prst="rect">
                <a:avLst/>
              </a:prstGeom>
              <a:noFill/>
              <a:ln>
                <a:noFill/>
              </a:ln>
            </p:spPr>
          </p:pic>
          <p:sp>
            <p:nvSpPr>
              <p:cNvPr id="426" name="Google Shape;426;p62"/>
              <p:cNvSpPr/>
              <p:nvPr/>
            </p:nvSpPr>
            <p:spPr>
              <a:xfrm>
                <a:off x="4008763" y="1060126"/>
                <a:ext cx="2221800" cy="784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7" name="Google Shape;427;p62"/>
              <p:cNvSpPr/>
              <p:nvPr/>
            </p:nvSpPr>
            <p:spPr>
              <a:xfrm>
                <a:off x="2142000" y="3267121"/>
                <a:ext cx="904200" cy="10467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8" name="Google Shape;428;p62"/>
              <p:cNvSpPr/>
              <p:nvPr/>
            </p:nvSpPr>
            <p:spPr>
              <a:xfrm>
                <a:off x="2419137" y="3146695"/>
                <a:ext cx="904200" cy="9144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pic>
          <p:nvPicPr>
            <p:cNvPr id="429" name="Google Shape;429;p62"/>
            <p:cNvPicPr preferRelativeResize="0"/>
            <p:nvPr/>
          </p:nvPicPr>
          <p:blipFill>
            <a:blip r:embed="rId4">
              <a:alphaModFix/>
            </a:blip>
            <a:stretch>
              <a:fillRect/>
            </a:stretch>
          </p:blipFill>
          <p:spPr>
            <a:xfrm>
              <a:off x="1031950" y="1736165"/>
              <a:ext cx="9281526" cy="1440600"/>
            </a:xfrm>
            <a:prstGeom prst="rect">
              <a:avLst/>
            </a:prstGeom>
            <a:noFill/>
            <a:ln>
              <a:noFill/>
            </a:ln>
          </p:spPr>
        </p:pic>
        <p:sp>
          <p:nvSpPr>
            <p:cNvPr id="430" name="Google Shape;430;p62"/>
            <p:cNvSpPr/>
            <p:nvPr/>
          </p:nvSpPr>
          <p:spPr>
            <a:xfrm>
              <a:off x="2277525" y="2095786"/>
              <a:ext cx="141600" cy="969900"/>
            </a:xfrm>
            <a:prstGeom prst="rect">
              <a:avLst/>
            </a:prstGeom>
            <a:noFill/>
            <a:ln cap="flat" cmpd="sng" w="38100">
              <a:solidFill>
                <a:srgbClr val="6FA8D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1" name="Google Shape;431;p62"/>
            <p:cNvSpPr/>
            <p:nvPr/>
          </p:nvSpPr>
          <p:spPr>
            <a:xfrm flipH="1">
              <a:off x="2212024" y="3389076"/>
              <a:ext cx="1026000" cy="802800"/>
            </a:xfrm>
            <a:prstGeom prst="bentUpArrow">
              <a:avLst>
                <a:gd fmla="val 11505" name="adj1"/>
                <a:gd fmla="val 18969" name="adj2"/>
                <a:gd fmla="val 25000" name="adj3"/>
              </a:avLst>
            </a:prstGeom>
            <a:solidFill>
              <a:srgbClr val="CFE2F3"/>
            </a:solidFill>
            <a:ln cap="flat" cmpd="sng" w="9525">
              <a:solidFill>
                <a:srgbClr val="3D85C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32" name="Google Shape;432;p62"/>
          <p:cNvGrpSpPr/>
          <p:nvPr/>
        </p:nvGrpSpPr>
        <p:grpSpPr>
          <a:xfrm>
            <a:off x="2712225" y="2696050"/>
            <a:ext cx="5554225" cy="712350"/>
            <a:chOff x="2712225" y="2696050"/>
            <a:chExt cx="5554225" cy="712350"/>
          </a:xfrm>
        </p:grpSpPr>
        <p:sp>
          <p:nvSpPr>
            <p:cNvPr id="433" name="Google Shape;433;p62"/>
            <p:cNvSpPr/>
            <p:nvPr/>
          </p:nvSpPr>
          <p:spPr>
            <a:xfrm>
              <a:off x="2712225" y="2696050"/>
              <a:ext cx="801900" cy="2898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34" name="Google Shape;434;p62"/>
            <p:cNvPicPr preferRelativeResize="0"/>
            <p:nvPr/>
          </p:nvPicPr>
          <p:blipFill>
            <a:blip r:embed="rId5">
              <a:alphaModFix/>
            </a:blip>
            <a:stretch>
              <a:fillRect/>
            </a:stretch>
          </p:blipFill>
          <p:spPr>
            <a:xfrm>
              <a:off x="6797900" y="2813700"/>
              <a:ext cx="1468550" cy="594700"/>
            </a:xfrm>
            <a:prstGeom prst="rect">
              <a:avLst/>
            </a:prstGeom>
            <a:noFill/>
            <a:ln>
              <a:noFill/>
            </a:ln>
          </p:spPr>
        </p:pic>
      </p:grpSp>
      <p:sp>
        <p:nvSpPr>
          <p:cNvPr id="435" name="Google Shape;435;p62"/>
          <p:cNvSpPr/>
          <p:nvPr/>
        </p:nvSpPr>
        <p:spPr>
          <a:xfrm rot="-5401094">
            <a:off x="6832126" y="2331848"/>
            <a:ext cx="942900" cy="299700"/>
          </a:xfrm>
          <a:prstGeom prst="bentUpArrow">
            <a:avLst>
              <a:gd fmla="val 25000" name="adj1"/>
              <a:gd fmla="val 25000" name="adj2"/>
              <a:gd fmla="val 25000" name="adj3"/>
            </a:avLst>
          </a:prstGeom>
          <a:solidFill>
            <a:srgbClr val="CFE2F3"/>
          </a:solidFill>
          <a:ln cap="flat" cmpd="sng" w="19050">
            <a:solidFill>
              <a:srgbClr val="6FA8D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9" name="Shape 439"/>
        <p:cNvGrpSpPr/>
        <p:nvPr/>
      </p:nvGrpSpPr>
      <p:grpSpPr>
        <a:xfrm>
          <a:off x="0" y="0"/>
          <a:ext cx="0" cy="0"/>
          <a:chOff x="0" y="0"/>
          <a:chExt cx="0" cy="0"/>
        </a:xfrm>
      </p:grpSpPr>
      <p:sp>
        <p:nvSpPr>
          <p:cNvPr id="440" name="Google Shape;440;p63"/>
          <p:cNvSpPr txBox="1"/>
          <p:nvPr>
            <p:ph type="title"/>
          </p:nvPr>
        </p:nvSpPr>
        <p:spPr>
          <a:xfrm>
            <a:off x="118872" y="0"/>
            <a:ext cx="9008100" cy="736800"/>
          </a:xfrm>
          <a:prstGeom prst="rect">
            <a:avLst/>
          </a:prstGeom>
        </p:spPr>
        <p:txBody>
          <a:bodyPr anchorCtr="0" anchor="t" bIns="0" lIns="0" spcFirstLastPara="1" rIns="0" wrap="square" tIns="0">
            <a:noAutofit/>
          </a:bodyPr>
          <a:lstStyle/>
          <a:p>
            <a:pPr indent="0" lvl="0" marL="0" rtl="0" algn="l">
              <a:spcBef>
                <a:spcPts val="0"/>
              </a:spcBef>
              <a:spcAft>
                <a:spcPts val="0"/>
              </a:spcAft>
              <a:buSzPts val="990"/>
              <a:buNone/>
            </a:pPr>
            <a:r>
              <a:rPr lang="en" sz="3259">
                <a:solidFill>
                  <a:srgbClr val="1155CC"/>
                </a:solidFill>
                <a:latin typeface="Arial"/>
                <a:ea typeface="Arial"/>
                <a:cs typeface="Arial"/>
                <a:sym typeface="Arial"/>
              </a:rPr>
              <a:t>Base calling may not be accurate</a:t>
            </a:r>
            <a:endParaRPr sz="3259">
              <a:solidFill>
                <a:srgbClr val="1155CC"/>
              </a:solidFill>
              <a:latin typeface="Arial"/>
              <a:ea typeface="Arial"/>
              <a:cs typeface="Arial"/>
              <a:sym typeface="Arial"/>
            </a:endParaRPr>
          </a:p>
          <a:p>
            <a:pPr indent="0" lvl="0" marL="0" rtl="0" algn="l">
              <a:spcBef>
                <a:spcPts val="0"/>
              </a:spcBef>
              <a:spcAft>
                <a:spcPts val="0"/>
              </a:spcAft>
              <a:buSzPts val="990"/>
              <a:buNone/>
            </a:pPr>
            <a:r>
              <a:rPr lang="en" sz="1960">
                <a:solidFill>
                  <a:srgbClr val="1155CC"/>
                </a:solidFill>
                <a:latin typeface="Arial"/>
                <a:ea typeface="Arial"/>
                <a:cs typeface="Arial"/>
                <a:sym typeface="Arial"/>
              </a:rPr>
              <a:t>Possible causes</a:t>
            </a:r>
            <a:endParaRPr sz="1660">
              <a:solidFill>
                <a:srgbClr val="1155CC"/>
              </a:solidFill>
              <a:latin typeface="Arial"/>
              <a:ea typeface="Arial"/>
              <a:cs typeface="Arial"/>
              <a:sym typeface="Arial"/>
            </a:endParaRPr>
          </a:p>
        </p:txBody>
      </p:sp>
      <p:sp>
        <p:nvSpPr>
          <p:cNvPr id="441" name="Google Shape;441;p63"/>
          <p:cNvSpPr txBox="1"/>
          <p:nvPr/>
        </p:nvSpPr>
        <p:spPr>
          <a:xfrm>
            <a:off x="135900" y="1126000"/>
            <a:ext cx="9008100" cy="3678900"/>
          </a:xfrm>
          <a:prstGeom prst="rect">
            <a:avLst/>
          </a:prstGeom>
          <a:noFill/>
          <a:ln>
            <a:noFill/>
          </a:ln>
        </p:spPr>
        <p:txBody>
          <a:bodyPr anchorCtr="0" anchor="t" bIns="91425" lIns="91425" spcFirstLastPara="1" rIns="91425" wrap="square" tIns="91425">
            <a:spAutoFit/>
          </a:bodyPr>
          <a:lstStyle/>
          <a:p>
            <a:pPr indent="-317500" lvl="0" marL="457200" rtl="0" algn="l">
              <a:lnSpc>
                <a:spcPct val="90000"/>
              </a:lnSpc>
              <a:spcBef>
                <a:spcPts val="1000"/>
              </a:spcBef>
              <a:spcAft>
                <a:spcPts val="0"/>
              </a:spcAft>
              <a:buSzPts val="1400"/>
              <a:buChar char="●"/>
            </a:pPr>
            <a:r>
              <a:rPr lang="en" sz="1800">
                <a:solidFill>
                  <a:srgbClr val="002B42"/>
                </a:solidFill>
              </a:rPr>
              <a:t>Blocking of synthesis after one nucleotide addition may be inefficient.</a:t>
            </a:r>
            <a:endParaRPr sz="1800">
              <a:solidFill>
                <a:srgbClr val="002B42"/>
              </a:solidFill>
            </a:endParaRPr>
          </a:p>
          <a:p>
            <a:pPr indent="-317500" lvl="0" marL="457200" rtl="0" algn="l">
              <a:lnSpc>
                <a:spcPct val="90000"/>
              </a:lnSpc>
              <a:spcBef>
                <a:spcPts val="0"/>
              </a:spcBef>
              <a:spcAft>
                <a:spcPts val="0"/>
              </a:spcAft>
              <a:buSzPts val="1400"/>
              <a:buChar char="●"/>
            </a:pPr>
            <a:r>
              <a:rPr lang="en" sz="1800">
                <a:solidFill>
                  <a:srgbClr val="002B42"/>
                </a:solidFill>
              </a:rPr>
              <a:t>Clusters might not be monoclonal.</a:t>
            </a:r>
            <a:endParaRPr sz="1800">
              <a:solidFill>
                <a:srgbClr val="002B42"/>
              </a:solidFill>
            </a:endParaRPr>
          </a:p>
          <a:p>
            <a:pPr indent="-317500" lvl="0" marL="457200" rtl="0" algn="l">
              <a:lnSpc>
                <a:spcPct val="90000"/>
              </a:lnSpc>
              <a:spcBef>
                <a:spcPts val="0"/>
              </a:spcBef>
              <a:spcAft>
                <a:spcPts val="0"/>
              </a:spcAft>
              <a:buSzPts val="1400"/>
              <a:buChar char="●"/>
            </a:pPr>
            <a:r>
              <a:rPr lang="en" sz="1800">
                <a:solidFill>
                  <a:srgbClr val="002B42"/>
                </a:solidFill>
              </a:rPr>
              <a:t>A tile may be out of focus.</a:t>
            </a:r>
            <a:endParaRPr sz="1800">
              <a:solidFill>
                <a:srgbClr val="002B42"/>
              </a:solidFill>
            </a:endParaRPr>
          </a:p>
          <a:p>
            <a:pPr indent="-317500" lvl="0" marL="457200" rtl="0" algn="l">
              <a:lnSpc>
                <a:spcPct val="90000"/>
              </a:lnSpc>
              <a:spcBef>
                <a:spcPts val="0"/>
              </a:spcBef>
              <a:spcAft>
                <a:spcPts val="0"/>
              </a:spcAft>
              <a:buSzPts val="1400"/>
              <a:buChar char="●"/>
            </a:pPr>
            <a:r>
              <a:rPr lang="en" sz="1800">
                <a:solidFill>
                  <a:srgbClr val="002B42"/>
                </a:solidFill>
              </a:rPr>
              <a:t>Oil, reagent, etc. on flow cell or imaging component, etc.</a:t>
            </a:r>
            <a:endParaRPr sz="1800">
              <a:solidFill>
                <a:srgbClr val="002B42"/>
              </a:solidFill>
            </a:endParaRPr>
          </a:p>
          <a:p>
            <a:pPr indent="0" lvl="0" marL="457200" rtl="0" algn="l">
              <a:lnSpc>
                <a:spcPct val="90000"/>
              </a:lnSpc>
              <a:spcBef>
                <a:spcPts val="1000"/>
              </a:spcBef>
              <a:spcAft>
                <a:spcPts val="0"/>
              </a:spcAft>
              <a:buNone/>
            </a:pPr>
            <a:r>
              <a:t/>
            </a:r>
            <a:endParaRPr sz="800">
              <a:solidFill>
                <a:schemeClr val="dk1"/>
              </a:solidFill>
            </a:endParaRPr>
          </a:p>
          <a:p>
            <a:pPr indent="0" lvl="0" marL="457200" rtl="0" algn="l">
              <a:lnSpc>
                <a:spcPct val="90000"/>
              </a:lnSpc>
              <a:spcBef>
                <a:spcPts val="1000"/>
              </a:spcBef>
              <a:spcAft>
                <a:spcPts val="0"/>
              </a:spcAft>
              <a:buNone/>
            </a:pPr>
            <a:r>
              <a:t/>
            </a:r>
            <a:endParaRPr sz="800">
              <a:solidFill>
                <a:schemeClr val="dk1"/>
              </a:solidFill>
            </a:endParaRPr>
          </a:p>
          <a:p>
            <a:pPr indent="0" lvl="0" marL="457200" rtl="0" algn="l">
              <a:lnSpc>
                <a:spcPct val="90000"/>
              </a:lnSpc>
              <a:spcBef>
                <a:spcPts val="1000"/>
              </a:spcBef>
              <a:spcAft>
                <a:spcPts val="0"/>
              </a:spcAft>
              <a:buNone/>
            </a:pPr>
            <a:r>
              <a:t/>
            </a:r>
            <a:endParaRPr sz="800">
              <a:solidFill>
                <a:schemeClr val="dk1"/>
              </a:solidFill>
            </a:endParaRPr>
          </a:p>
          <a:p>
            <a:pPr indent="0" lvl="0" marL="457200" rtl="0" algn="l">
              <a:lnSpc>
                <a:spcPct val="90000"/>
              </a:lnSpc>
              <a:spcBef>
                <a:spcPts val="1000"/>
              </a:spcBef>
              <a:spcAft>
                <a:spcPts val="0"/>
              </a:spcAft>
              <a:buNone/>
            </a:pPr>
            <a:r>
              <a:t/>
            </a:r>
            <a:endParaRPr sz="800">
              <a:solidFill>
                <a:schemeClr val="dk1"/>
              </a:solidFill>
            </a:endParaRPr>
          </a:p>
          <a:p>
            <a:pPr indent="0" lvl="0" marL="457200" rtl="0" algn="l">
              <a:lnSpc>
                <a:spcPct val="90000"/>
              </a:lnSpc>
              <a:spcBef>
                <a:spcPts val="1000"/>
              </a:spcBef>
              <a:spcAft>
                <a:spcPts val="0"/>
              </a:spcAft>
              <a:buNone/>
            </a:pPr>
            <a:r>
              <a:t/>
            </a:r>
            <a:endParaRPr sz="800">
              <a:solidFill>
                <a:schemeClr val="dk1"/>
              </a:solidFill>
            </a:endParaRPr>
          </a:p>
          <a:p>
            <a:pPr indent="0" lvl="0" marL="457200" rtl="0" algn="l">
              <a:lnSpc>
                <a:spcPct val="90000"/>
              </a:lnSpc>
              <a:spcBef>
                <a:spcPts val="1000"/>
              </a:spcBef>
              <a:spcAft>
                <a:spcPts val="0"/>
              </a:spcAft>
              <a:buNone/>
            </a:pPr>
            <a:r>
              <a:t/>
            </a:r>
            <a:endParaRPr sz="800">
              <a:solidFill>
                <a:schemeClr val="dk1"/>
              </a:solidFill>
            </a:endParaRPr>
          </a:p>
          <a:p>
            <a:pPr indent="0" lvl="0" marL="457200" rtl="0" algn="l">
              <a:lnSpc>
                <a:spcPct val="90000"/>
              </a:lnSpc>
              <a:spcBef>
                <a:spcPts val="1000"/>
              </a:spcBef>
              <a:spcAft>
                <a:spcPts val="0"/>
              </a:spcAft>
              <a:buNone/>
            </a:pPr>
            <a:r>
              <a:t/>
            </a:r>
            <a:endParaRPr sz="800">
              <a:solidFill>
                <a:schemeClr val="dk1"/>
              </a:solidFill>
            </a:endParaRPr>
          </a:p>
          <a:p>
            <a:pPr indent="0" lvl="0" marL="457200" rtl="0" algn="l">
              <a:lnSpc>
                <a:spcPct val="90000"/>
              </a:lnSpc>
              <a:spcBef>
                <a:spcPts val="1000"/>
              </a:spcBef>
              <a:spcAft>
                <a:spcPts val="0"/>
              </a:spcAft>
              <a:buNone/>
            </a:pPr>
            <a:r>
              <a:t/>
            </a:r>
            <a:endParaRPr sz="800">
              <a:solidFill>
                <a:schemeClr val="dk1"/>
              </a:solidFill>
            </a:endParaRPr>
          </a:p>
          <a:p>
            <a:pPr indent="0" lvl="0" marL="0" rtl="0" algn="l">
              <a:lnSpc>
                <a:spcPct val="90000"/>
              </a:lnSpc>
              <a:spcBef>
                <a:spcPts val="1000"/>
              </a:spcBef>
              <a:spcAft>
                <a:spcPts val="0"/>
              </a:spcAft>
              <a:buNone/>
            </a:pPr>
            <a:r>
              <a:rPr lang="en" sz="1600">
                <a:solidFill>
                  <a:srgbClr val="002B42"/>
                </a:solidFill>
              </a:rPr>
              <a:t>=&gt; Need to record quality of each base call.</a:t>
            </a:r>
            <a:endParaRPr sz="1600">
              <a:solidFill>
                <a:srgbClr val="002B42"/>
              </a:solidFill>
            </a:endParaRPr>
          </a:p>
        </p:txBody>
      </p:sp>
      <p:pic>
        <p:nvPicPr>
          <p:cNvPr id="442" name="Google Shape;442;p63"/>
          <p:cNvPicPr preferRelativeResize="0"/>
          <p:nvPr/>
        </p:nvPicPr>
        <p:blipFill>
          <a:blip r:embed="rId3">
            <a:alphaModFix/>
          </a:blip>
          <a:stretch>
            <a:fillRect/>
          </a:stretch>
        </p:blipFill>
        <p:spPr>
          <a:xfrm>
            <a:off x="403150" y="2571750"/>
            <a:ext cx="5351999" cy="1809750"/>
          </a:xfrm>
          <a:prstGeom prst="rect">
            <a:avLst/>
          </a:prstGeom>
          <a:noFill/>
          <a:ln>
            <a:noFill/>
          </a:ln>
        </p:spPr>
      </p:pic>
      <p:pic>
        <p:nvPicPr>
          <p:cNvPr id="443" name="Google Shape;443;p63"/>
          <p:cNvPicPr preferRelativeResize="0"/>
          <p:nvPr/>
        </p:nvPicPr>
        <p:blipFill>
          <a:blip r:embed="rId4">
            <a:alphaModFix/>
          </a:blip>
          <a:stretch>
            <a:fillRect/>
          </a:stretch>
        </p:blipFill>
        <p:spPr>
          <a:xfrm>
            <a:off x="6673025" y="1720100"/>
            <a:ext cx="2133100" cy="1703300"/>
          </a:xfrm>
          <a:prstGeom prst="rect">
            <a:avLst/>
          </a:prstGeom>
          <a:noFill/>
          <a:ln>
            <a:noFill/>
          </a:ln>
        </p:spPr>
      </p:pic>
      <p:pic>
        <p:nvPicPr>
          <p:cNvPr id="444" name="Google Shape;444;p63"/>
          <p:cNvPicPr preferRelativeResize="0"/>
          <p:nvPr/>
        </p:nvPicPr>
        <p:blipFill>
          <a:blip r:embed="rId5">
            <a:alphaModFix/>
          </a:blip>
          <a:stretch>
            <a:fillRect/>
          </a:stretch>
        </p:blipFill>
        <p:spPr>
          <a:xfrm>
            <a:off x="6742000" y="3551325"/>
            <a:ext cx="943350" cy="951000"/>
          </a:xfrm>
          <a:prstGeom prst="rect">
            <a:avLst/>
          </a:prstGeom>
          <a:noFill/>
          <a:ln>
            <a:noFill/>
          </a:ln>
        </p:spPr>
      </p:pic>
      <p:pic>
        <p:nvPicPr>
          <p:cNvPr id="445" name="Google Shape;445;p63"/>
          <p:cNvPicPr preferRelativeResize="0"/>
          <p:nvPr/>
        </p:nvPicPr>
        <p:blipFill>
          <a:blip r:embed="rId6">
            <a:alphaModFix/>
          </a:blip>
          <a:stretch>
            <a:fillRect/>
          </a:stretch>
        </p:blipFill>
        <p:spPr>
          <a:xfrm>
            <a:off x="7685350" y="3512462"/>
            <a:ext cx="1028725" cy="1028725"/>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9" name="Shape 449"/>
        <p:cNvGrpSpPr/>
        <p:nvPr/>
      </p:nvGrpSpPr>
      <p:grpSpPr>
        <a:xfrm>
          <a:off x="0" y="0"/>
          <a:ext cx="0" cy="0"/>
          <a:chOff x="0" y="0"/>
          <a:chExt cx="0" cy="0"/>
        </a:xfrm>
      </p:grpSpPr>
      <p:sp>
        <p:nvSpPr>
          <p:cNvPr id="450" name="Google Shape;450;p64"/>
          <p:cNvSpPr txBox="1"/>
          <p:nvPr>
            <p:ph idx="1" type="body"/>
          </p:nvPr>
        </p:nvSpPr>
        <p:spPr>
          <a:xfrm>
            <a:off x="0" y="666450"/>
            <a:ext cx="8799900" cy="3810600"/>
          </a:xfrm>
          <a:prstGeom prst="rect">
            <a:avLst/>
          </a:prstGeom>
        </p:spPr>
        <p:txBody>
          <a:bodyPr anchorCtr="0" anchor="t" bIns="0" lIns="0" spcFirstLastPara="1" rIns="0" wrap="square" tIns="0">
            <a:normAutofit/>
          </a:bodyPr>
          <a:lstStyle/>
          <a:p>
            <a:pPr indent="-317500" lvl="0" marL="457200" rtl="0" algn="l">
              <a:spcBef>
                <a:spcPts val="800"/>
              </a:spcBef>
              <a:spcAft>
                <a:spcPts val="0"/>
              </a:spcAft>
              <a:buSzPts val="1400"/>
              <a:buChar char="●"/>
            </a:pPr>
            <a:r>
              <a:rPr lang="en"/>
              <a:t>File names often follow a format.</a:t>
            </a:r>
            <a:endParaRPr/>
          </a:p>
          <a:p>
            <a:pPr indent="-317500" lvl="1" marL="914400" rtl="0" algn="l">
              <a:spcBef>
                <a:spcPts val="0"/>
              </a:spcBef>
              <a:spcAft>
                <a:spcPts val="0"/>
              </a:spcAft>
              <a:buSzPts val="1400"/>
              <a:buChar char="○"/>
            </a:pPr>
            <a:r>
              <a:rPr lang="en"/>
              <a:t>SampleName_SampleNumber_LaneNumber_ReadNumber_SetNumber.fastq</a:t>
            </a:r>
            <a:endParaRPr/>
          </a:p>
          <a:p>
            <a:pPr indent="-317500" lvl="1" marL="914400" rtl="0" algn="l">
              <a:spcBef>
                <a:spcPts val="0"/>
              </a:spcBef>
              <a:spcAft>
                <a:spcPts val="0"/>
              </a:spcAft>
              <a:buSzPts val="1400"/>
              <a:buChar char="○"/>
            </a:pPr>
            <a:r>
              <a:rPr lang="en"/>
              <a:t>Eg – Bacteria_S1_L001_R1_001.fastq</a:t>
            </a:r>
            <a:endParaRPr/>
          </a:p>
          <a:p>
            <a:pPr indent="0" lvl="0" marL="0" rtl="0" algn="l">
              <a:spcBef>
                <a:spcPts val="800"/>
              </a:spcBef>
              <a:spcAft>
                <a:spcPts val="0"/>
              </a:spcAft>
              <a:buNone/>
            </a:pPr>
            <a:r>
              <a:t/>
            </a:r>
            <a:endParaRPr sz="1000"/>
          </a:p>
          <a:p>
            <a:pPr indent="-317500" lvl="0" marL="457200" rtl="0" algn="l">
              <a:spcBef>
                <a:spcPts val="800"/>
              </a:spcBef>
              <a:spcAft>
                <a:spcPts val="0"/>
              </a:spcAft>
              <a:buSzPts val="1400"/>
              <a:buChar char="●"/>
            </a:pPr>
            <a:r>
              <a:rPr lang="en"/>
              <a:t>Paired-end reads named with R1 and R2 in file name.</a:t>
            </a:r>
            <a:endParaRPr/>
          </a:p>
          <a:p>
            <a:pPr indent="-317500" lvl="1" marL="914400" rtl="0" algn="l">
              <a:spcBef>
                <a:spcPts val="0"/>
              </a:spcBef>
              <a:spcAft>
                <a:spcPts val="0"/>
              </a:spcAft>
              <a:buSzPts val="1400"/>
              <a:buChar char="○"/>
            </a:pPr>
            <a:r>
              <a:rPr lang="en"/>
              <a:t>Eg – Bacteria_</a:t>
            </a:r>
            <a:r>
              <a:rPr lang="en"/>
              <a:t>GATTACA</a:t>
            </a:r>
            <a:r>
              <a:rPr lang="en"/>
              <a:t>_L001_R1_001.fastq and Bacteria_</a:t>
            </a:r>
            <a:r>
              <a:rPr lang="en"/>
              <a:t>GATTACA</a:t>
            </a:r>
            <a:r>
              <a:rPr lang="en"/>
              <a:t>_L001_R2_001.fastq</a:t>
            </a:r>
            <a:endParaRPr/>
          </a:p>
          <a:p>
            <a:pPr indent="0" lvl="0" marL="457200" rtl="0" algn="l">
              <a:spcBef>
                <a:spcPts val="800"/>
              </a:spcBef>
              <a:spcAft>
                <a:spcPts val="0"/>
              </a:spcAft>
              <a:buNone/>
            </a:pPr>
            <a:r>
              <a:t/>
            </a:r>
            <a:endParaRPr/>
          </a:p>
          <a:p>
            <a:pPr indent="0" lvl="0" marL="457200" rtl="0" algn="l">
              <a:spcBef>
                <a:spcPts val="800"/>
              </a:spcBef>
              <a:spcAft>
                <a:spcPts val="0"/>
              </a:spcAft>
              <a:buNone/>
            </a:pPr>
            <a:r>
              <a:t/>
            </a:r>
            <a:endParaRPr sz="1000"/>
          </a:p>
          <a:p>
            <a:pPr indent="-317500" lvl="0" marL="457200" rtl="0" algn="l">
              <a:spcBef>
                <a:spcPts val="800"/>
              </a:spcBef>
              <a:spcAft>
                <a:spcPts val="0"/>
              </a:spcAft>
              <a:buSzPts val="1400"/>
              <a:buChar char="●"/>
            </a:pPr>
            <a:r>
              <a:rPr lang="en"/>
              <a:t>File extensions may be .fq or even .txt</a:t>
            </a:r>
            <a:endParaRPr/>
          </a:p>
          <a:p>
            <a:pPr indent="-317500" lvl="0" marL="457200" rtl="0" algn="l">
              <a:spcBef>
                <a:spcPts val="0"/>
              </a:spcBef>
              <a:spcAft>
                <a:spcPts val="0"/>
              </a:spcAft>
              <a:buSzPts val="1400"/>
              <a:buChar char="●"/>
            </a:pPr>
            <a:r>
              <a:rPr lang="en"/>
              <a:t>Often compressed using gzip.</a:t>
            </a:r>
            <a:endParaRPr/>
          </a:p>
          <a:p>
            <a:pPr indent="-317500" lvl="1" marL="914400" rtl="0" algn="l">
              <a:spcBef>
                <a:spcPts val="0"/>
              </a:spcBef>
              <a:spcAft>
                <a:spcPts val="0"/>
              </a:spcAft>
              <a:buSzPts val="1400"/>
              <a:buChar char="○"/>
            </a:pPr>
            <a:r>
              <a:rPr lang="en"/>
              <a:t>gzip is free and open-source.</a:t>
            </a:r>
            <a:endParaRPr/>
          </a:p>
          <a:p>
            <a:pPr indent="-317500" lvl="1" marL="914400" rtl="0" algn="l">
              <a:spcBef>
                <a:spcPts val="0"/>
              </a:spcBef>
              <a:spcAft>
                <a:spcPts val="0"/>
              </a:spcAft>
              <a:buSzPts val="1400"/>
              <a:buChar char="○"/>
            </a:pPr>
            <a:r>
              <a:rPr lang="en"/>
              <a:t>Resulting file names have .gz added. Example – .fq.gz.</a:t>
            </a:r>
            <a:endParaRPr/>
          </a:p>
        </p:txBody>
      </p:sp>
      <p:sp>
        <p:nvSpPr>
          <p:cNvPr id="451" name="Google Shape;451;p64"/>
          <p:cNvSpPr txBox="1"/>
          <p:nvPr>
            <p:ph type="title"/>
          </p:nvPr>
        </p:nvSpPr>
        <p:spPr>
          <a:xfrm>
            <a:off x="118872" y="0"/>
            <a:ext cx="9144000" cy="7368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Clr>
                <a:schemeClr val="dk1"/>
              </a:buClr>
              <a:buSzPct val="33333"/>
              <a:buFont typeface="Arial"/>
              <a:buNone/>
            </a:pPr>
            <a:r>
              <a:rPr lang="en"/>
              <a:t>Naming conventions for fastq files</a:t>
            </a:r>
            <a:endParaRPr/>
          </a:p>
          <a:p>
            <a:pPr indent="0" lvl="0" marL="0" rtl="0" algn="l">
              <a:spcBef>
                <a:spcPts val="0"/>
              </a:spcBef>
              <a:spcAft>
                <a:spcPts val="0"/>
              </a:spcAft>
              <a:buNone/>
            </a:pPr>
            <a:r>
              <a:t/>
            </a:r>
            <a:endParaRPr/>
          </a:p>
        </p:txBody>
      </p:sp>
      <p:pic>
        <p:nvPicPr>
          <p:cNvPr id="452" name="Google Shape;452;p64"/>
          <p:cNvPicPr preferRelativeResize="0"/>
          <p:nvPr/>
        </p:nvPicPr>
        <p:blipFill>
          <a:blip r:embed="rId3">
            <a:alphaModFix/>
          </a:blip>
          <a:stretch>
            <a:fillRect/>
          </a:stretch>
        </p:blipFill>
        <p:spPr>
          <a:xfrm>
            <a:off x="5184100" y="2407925"/>
            <a:ext cx="3959901" cy="1006750"/>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6" name="Shape 456"/>
        <p:cNvGrpSpPr/>
        <p:nvPr/>
      </p:nvGrpSpPr>
      <p:grpSpPr>
        <a:xfrm>
          <a:off x="0" y="0"/>
          <a:ext cx="0" cy="0"/>
          <a:chOff x="0" y="0"/>
          <a:chExt cx="0" cy="0"/>
        </a:xfrm>
      </p:grpSpPr>
      <p:sp>
        <p:nvSpPr>
          <p:cNvPr id="457" name="Google Shape;457;p65"/>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Knowledge check</a:t>
            </a:r>
            <a:endParaRPr/>
          </a:p>
        </p:txBody>
      </p:sp>
      <p:sp>
        <p:nvSpPr>
          <p:cNvPr id="458" name="Google Shape;458;p65"/>
          <p:cNvSpPr txBox="1"/>
          <p:nvPr>
            <p:ph idx="1" type="body"/>
          </p:nvPr>
        </p:nvSpPr>
        <p:spPr>
          <a:xfrm>
            <a:off x="628650" y="1369219"/>
            <a:ext cx="7886700" cy="3263400"/>
          </a:xfrm>
          <a:prstGeom prst="rect">
            <a:avLst/>
          </a:prstGeom>
        </p:spPr>
        <p:txBody>
          <a:bodyPr anchorCtr="0" anchor="t" bIns="0" lIns="0" spcFirstLastPara="1" rIns="0" wrap="square" tIns="0">
            <a:normAutofit lnSpcReduction="20000"/>
          </a:bodyPr>
          <a:lstStyle/>
          <a:p>
            <a:pPr indent="0" lvl="0" marL="0" rtl="0" algn="l">
              <a:spcBef>
                <a:spcPts val="800"/>
              </a:spcBef>
              <a:spcAft>
                <a:spcPts val="0"/>
              </a:spcAft>
              <a:buNone/>
            </a:pPr>
            <a:r>
              <a:rPr lang="en"/>
              <a:t>What is the flow cell id in the fastq file </a:t>
            </a:r>
            <a:r>
              <a:rPr lang="en"/>
              <a:t>below</a:t>
            </a:r>
            <a:r>
              <a:rPr lang="en"/>
              <a:t>?</a:t>
            </a:r>
            <a:endParaRPr/>
          </a:p>
          <a:p>
            <a:pPr indent="0" lvl="0" marL="0" rtl="0" algn="l">
              <a:spcBef>
                <a:spcPts val="800"/>
              </a:spcBef>
              <a:spcAft>
                <a:spcPts val="0"/>
              </a:spcAft>
              <a:buNone/>
            </a:pPr>
            <a:r>
              <a:t/>
            </a:r>
            <a:endParaRPr/>
          </a:p>
          <a:p>
            <a:pPr indent="0" lvl="0" marL="0" rtl="0" algn="l">
              <a:spcBef>
                <a:spcPts val="800"/>
              </a:spcBef>
              <a:spcAft>
                <a:spcPts val="0"/>
              </a:spcAft>
              <a:buNone/>
            </a:pPr>
            <a:r>
              <a:rPr lang="en"/>
              <a:t>@SIM:1:FCX:1:15:6329:1045 1:N:0:2</a:t>
            </a:r>
            <a:endParaRPr/>
          </a:p>
          <a:p>
            <a:pPr indent="0" lvl="0" marL="0" rtl="0" algn="l">
              <a:spcBef>
                <a:spcPts val="800"/>
              </a:spcBef>
              <a:spcAft>
                <a:spcPts val="0"/>
              </a:spcAft>
              <a:buNone/>
            </a:pPr>
            <a:r>
              <a:rPr lang="en"/>
              <a:t>TCGCACTCAACGCCCTGCATA</a:t>
            </a:r>
            <a:endParaRPr/>
          </a:p>
          <a:p>
            <a:pPr indent="0" lvl="0" marL="0" rtl="0" algn="l">
              <a:spcBef>
                <a:spcPts val="800"/>
              </a:spcBef>
              <a:spcAft>
                <a:spcPts val="0"/>
              </a:spcAft>
              <a:buNone/>
            </a:pPr>
            <a:r>
              <a:rPr lang="en"/>
              <a:t>+</a:t>
            </a:r>
            <a:endParaRPr/>
          </a:p>
          <a:p>
            <a:pPr indent="0" lvl="0" marL="0" rtl="0" algn="l">
              <a:spcBef>
                <a:spcPts val="800"/>
              </a:spcBef>
              <a:spcAft>
                <a:spcPts val="0"/>
              </a:spcAft>
              <a:buNone/>
            </a:pPr>
            <a:r>
              <a:rPr lang="en"/>
              <a:t>&lt;&gt;;##=&gt;&lt;9=AAAAAAAAA9#</a:t>
            </a:r>
            <a:endParaRPr/>
          </a:p>
          <a:p>
            <a:pPr indent="0" lvl="0" marL="0" rtl="0" algn="l">
              <a:spcBef>
                <a:spcPts val="800"/>
              </a:spcBef>
              <a:spcAft>
                <a:spcPts val="0"/>
              </a:spcAft>
              <a:buNone/>
            </a:pPr>
            <a:r>
              <a:t/>
            </a:r>
            <a:endParaRPr/>
          </a:p>
          <a:p>
            <a:pPr indent="-317500" lvl="0" marL="914400" rtl="0" algn="l">
              <a:spcBef>
                <a:spcPts val="800"/>
              </a:spcBef>
              <a:spcAft>
                <a:spcPts val="0"/>
              </a:spcAft>
              <a:buSzPts val="1400"/>
              <a:buAutoNum type="arabicPeriod"/>
            </a:pPr>
            <a:r>
              <a:rPr lang="en"/>
              <a:t>15</a:t>
            </a:r>
            <a:endParaRPr/>
          </a:p>
          <a:p>
            <a:pPr indent="-317500" lvl="0" marL="914400" rtl="0" algn="l">
              <a:spcBef>
                <a:spcPts val="0"/>
              </a:spcBef>
              <a:spcAft>
                <a:spcPts val="0"/>
              </a:spcAft>
              <a:buSzPts val="1400"/>
              <a:buAutoNum type="arabicPeriod"/>
            </a:pPr>
            <a:r>
              <a:rPr lang="en"/>
              <a:t>FCX</a:t>
            </a:r>
            <a:endParaRPr/>
          </a:p>
          <a:p>
            <a:pPr indent="-317500" lvl="0" marL="914400" rtl="0" algn="l">
              <a:spcBef>
                <a:spcPts val="0"/>
              </a:spcBef>
              <a:spcAft>
                <a:spcPts val="0"/>
              </a:spcAft>
              <a:buSzPts val="1400"/>
              <a:buAutoNum type="arabicPeriod"/>
            </a:pPr>
            <a:r>
              <a:rPr lang="en"/>
              <a:t>#</a:t>
            </a:r>
            <a:endParaRPr/>
          </a:p>
          <a:p>
            <a:pPr indent="-317500" lvl="0" marL="914400" rtl="0" algn="l">
              <a:spcBef>
                <a:spcPts val="0"/>
              </a:spcBef>
              <a:spcAft>
                <a:spcPts val="0"/>
              </a:spcAft>
              <a:buSzPts val="1400"/>
              <a:buAutoNum type="arabicPeriod"/>
            </a:pPr>
            <a:r>
              <a:rPr lang="en"/>
              <a:t>SIM</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30"/>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Expectations for the workshop</a:t>
            </a:r>
            <a:endParaRPr/>
          </a:p>
        </p:txBody>
      </p:sp>
      <p:pic>
        <p:nvPicPr>
          <p:cNvPr descr="Forms response chart. Question title: What is your prior experience with RNA-seq?. Number of responses: 42 responses." id="126" name="Google Shape;126;p30"/>
          <p:cNvPicPr preferRelativeResize="0"/>
          <p:nvPr/>
        </p:nvPicPr>
        <p:blipFill rotWithShape="1">
          <a:blip r:embed="rId3">
            <a:alphaModFix/>
          </a:blip>
          <a:srcRect b="84143" l="0" r="47271" t="0"/>
          <a:stretch/>
        </p:blipFill>
        <p:spPr>
          <a:xfrm>
            <a:off x="342425" y="1191950"/>
            <a:ext cx="5101025" cy="645575"/>
          </a:xfrm>
          <a:prstGeom prst="rect">
            <a:avLst/>
          </a:prstGeom>
          <a:noFill/>
          <a:ln>
            <a:noFill/>
          </a:ln>
        </p:spPr>
      </p:pic>
      <p:pic>
        <p:nvPicPr>
          <p:cNvPr descr="Forms response chart. Question title: What is your prior experience with RNA-seq?. Number of responses: 68 responses." id="127" name="Google Shape;127;p30"/>
          <p:cNvPicPr preferRelativeResize="0"/>
          <p:nvPr/>
        </p:nvPicPr>
        <p:blipFill rotWithShape="1">
          <a:blip r:embed="rId4">
            <a:alphaModFix/>
          </a:blip>
          <a:srcRect b="9357" l="20172" r="53871" t="28177"/>
          <a:stretch/>
        </p:blipFill>
        <p:spPr>
          <a:xfrm>
            <a:off x="1640800" y="1806925"/>
            <a:ext cx="3310128" cy="3345721"/>
          </a:xfrm>
          <a:prstGeom prst="rect">
            <a:avLst/>
          </a:prstGeom>
          <a:noFill/>
          <a:ln>
            <a:noFill/>
          </a:ln>
        </p:spPr>
      </p:pic>
      <p:pic>
        <p:nvPicPr>
          <p:cNvPr descr="Forms response chart. Question title: What is your prior experience with RNA-seq?. Number of responses: 68 responses." id="128" name="Google Shape;128;p30"/>
          <p:cNvPicPr preferRelativeResize="0"/>
          <p:nvPr/>
        </p:nvPicPr>
        <p:blipFill rotWithShape="1">
          <a:blip r:embed="rId4">
            <a:alphaModFix/>
          </a:blip>
          <a:srcRect b="10499" l="61995" r="0" t="28349"/>
          <a:stretch/>
        </p:blipFill>
        <p:spPr>
          <a:xfrm>
            <a:off x="5443450" y="2053250"/>
            <a:ext cx="3438144" cy="2348459"/>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2" name="Shape 462"/>
        <p:cNvGrpSpPr/>
        <p:nvPr/>
      </p:nvGrpSpPr>
      <p:grpSpPr>
        <a:xfrm>
          <a:off x="0" y="0"/>
          <a:ext cx="0" cy="0"/>
          <a:chOff x="0" y="0"/>
          <a:chExt cx="0" cy="0"/>
        </a:xfrm>
      </p:grpSpPr>
      <p:sp>
        <p:nvSpPr>
          <p:cNvPr id="463" name="Google Shape;463;p66"/>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Knowledge check</a:t>
            </a:r>
            <a:endParaRPr/>
          </a:p>
        </p:txBody>
      </p:sp>
      <p:sp>
        <p:nvSpPr>
          <p:cNvPr id="464" name="Google Shape;464;p66"/>
          <p:cNvSpPr txBox="1"/>
          <p:nvPr>
            <p:ph idx="1" type="body"/>
          </p:nvPr>
        </p:nvSpPr>
        <p:spPr>
          <a:xfrm>
            <a:off x="628650" y="1369219"/>
            <a:ext cx="7886700" cy="3263400"/>
          </a:xfrm>
          <a:prstGeom prst="rect">
            <a:avLst/>
          </a:prstGeom>
        </p:spPr>
        <p:txBody>
          <a:bodyPr anchorCtr="0" anchor="t" bIns="0" lIns="0" spcFirstLastPara="1" rIns="0" wrap="square" tIns="0">
            <a:normAutofit fontScale="85000" lnSpcReduction="20000"/>
          </a:bodyPr>
          <a:lstStyle/>
          <a:p>
            <a:pPr indent="0" lvl="0" marL="0" rtl="0" algn="l">
              <a:spcBef>
                <a:spcPts val="800"/>
              </a:spcBef>
              <a:spcAft>
                <a:spcPts val="0"/>
              </a:spcAft>
              <a:buNone/>
            </a:pPr>
            <a:r>
              <a:rPr lang="en"/>
              <a:t>What is the Q-score (ASCII) of the 3rd base?</a:t>
            </a:r>
            <a:endParaRPr/>
          </a:p>
          <a:p>
            <a:pPr indent="0" lvl="0" marL="0" rtl="0" algn="l">
              <a:spcBef>
                <a:spcPts val="800"/>
              </a:spcBef>
              <a:spcAft>
                <a:spcPts val="0"/>
              </a:spcAft>
              <a:buNone/>
            </a:pPr>
            <a:r>
              <a:t/>
            </a:r>
            <a:endParaRPr/>
          </a:p>
          <a:p>
            <a:pPr indent="0" lvl="0" marL="0" rtl="0" algn="l">
              <a:spcBef>
                <a:spcPts val="800"/>
              </a:spcBef>
              <a:spcAft>
                <a:spcPts val="0"/>
              </a:spcAft>
              <a:buNone/>
            </a:pPr>
            <a:r>
              <a:rPr lang="en"/>
              <a:t>@SIM:1:FCX:1:15:6329:1045 1:N:0:2</a:t>
            </a:r>
            <a:endParaRPr/>
          </a:p>
          <a:p>
            <a:pPr indent="0" lvl="0" marL="0" rtl="0" algn="l">
              <a:spcBef>
                <a:spcPts val="800"/>
              </a:spcBef>
              <a:spcAft>
                <a:spcPts val="0"/>
              </a:spcAft>
              <a:buNone/>
            </a:pPr>
            <a:r>
              <a:rPr lang="en"/>
              <a:t>TCGCACTCAACGCCCTGCATA</a:t>
            </a:r>
            <a:endParaRPr/>
          </a:p>
          <a:p>
            <a:pPr indent="0" lvl="0" marL="0" rtl="0" algn="l">
              <a:spcBef>
                <a:spcPts val="800"/>
              </a:spcBef>
              <a:spcAft>
                <a:spcPts val="0"/>
              </a:spcAft>
              <a:buNone/>
            </a:pPr>
            <a:r>
              <a:rPr lang="en"/>
              <a:t>+</a:t>
            </a:r>
            <a:endParaRPr/>
          </a:p>
          <a:p>
            <a:pPr indent="0" lvl="0" marL="0" rtl="0" algn="l">
              <a:spcBef>
                <a:spcPts val="800"/>
              </a:spcBef>
              <a:spcAft>
                <a:spcPts val="0"/>
              </a:spcAft>
              <a:buNone/>
            </a:pPr>
            <a:r>
              <a:rPr lang="en"/>
              <a:t>&lt;&gt;;##=&gt;&lt;9=AAAAAAAAA9#</a:t>
            </a:r>
            <a:endParaRPr/>
          </a:p>
          <a:p>
            <a:pPr indent="0" lvl="0" marL="0" rtl="0" algn="l">
              <a:spcBef>
                <a:spcPts val="800"/>
              </a:spcBef>
              <a:spcAft>
                <a:spcPts val="0"/>
              </a:spcAft>
              <a:buNone/>
            </a:pPr>
            <a:r>
              <a:t/>
            </a:r>
            <a:endParaRPr/>
          </a:p>
          <a:p>
            <a:pPr indent="-304165" lvl="0" marL="914400" rtl="0" algn="l">
              <a:lnSpc>
                <a:spcPct val="100000"/>
              </a:lnSpc>
              <a:spcBef>
                <a:spcPts val="800"/>
              </a:spcBef>
              <a:spcAft>
                <a:spcPts val="0"/>
              </a:spcAft>
              <a:buSzPct val="66666"/>
              <a:buAutoNum type="arabicPeriod"/>
            </a:pPr>
            <a:r>
              <a:rPr lang="en"/>
              <a:t>G</a:t>
            </a:r>
            <a:endParaRPr/>
          </a:p>
          <a:p>
            <a:pPr indent="-304165" lvl="0" marL="914400" rtl="0" algn="l">
              <a:lnSpc>
                <a:spcPct val="100000"/>
              </a:lnSpc>
              <a:spcBef>
                <a:spcPts val="0"/>
              </a:spcBef>
              <a:spcAft>
                <a:spcPts val="0"/>
              </a:spcAft>
              <a:buSzPct val="66666"/>
              <a:buAutoNum type="arabicPeriod"/>
            </a:pPr>
            <a:r>
              <a:rPr lang="en"/>
              <a:t>&gt;</a:t>
            </a:r>
            <a:endParaRPr/>
          </a:p>
          <a:p>
            <a:pPr indent="-304165" lvl="0" marL="914400" rtl="0" algn="l">
              <a:lnSpc>
                <a:spcPct val="100000"/>
              </a:lnSpc>
              <a:spcBef>
                <a:spcPts val="0"/>
              </a:spcBef>
              <a:spcAft>
                <a:spcPts val="0"/>
              </a:spcAft>
              <a:buSzPct val="66666"/>
              <a:buAutoNum type="arabicPeriod"/>
            </a:pPr>
            <a:r>
              <a:rPr lang="en"/>
              <a:t>;</a:t>
            </a:r>
            <a:endParaRPr/>
          </a:p>
          <a:p>
            <a:pPr indent="-304165" lvl="0" marL="914400" rtl="0" algn="l">
              <a:lnSpc>
                <a:spcPct val="100000"/>
              </a:lnSpc>
              <a:spcBef>
                <a:spcPts val="0"/>
              </a:spcBef>
              <a:spcAft>
                <a:spcPts val="0"/>
              </a:spcAft>
              <a:buSzPct val="66666"/>
              <a:buAutoNum type="arabicPeriod"/>
            </a:pPr>
            <a:r>
              <a:rPr lang="en"/>
              <a:t>I</a:t>
            </a:r>
            <a:endParaRPr/>
          </a:p>
          <a:p>
            <a:pPr indent="-304165" lvl="0" marL="914400" rtl="0" algn="l">
              <a:lnSpc>
                <a:spcPct val="100000"/>
              </a:lnSpc>
              <a:spcBef>
                <a:spcPts val="0"/>
              </a:spcBef>
              <a:spcAft>
                <a:spcPts val="0"/>
              </a:spcAft>
              <a:buSzPct val="66666"/>
              <a:buAutoNum type="arabicPeriod"/>
            </a:pPr>
            <a:r>
              <a:rPr lang="en"/>
              <a:t>None of the above</a:t>
            </a:r>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8" name="Shape 468"/>
        <p:cNvGrpSpPr/>
        <p:nvPr/>
      </p:nvGrpSpPr>
      <p:grpSpPr>
        <a:xfrm>
          <a:off x="0" y="0"/>
          <a:ext cx="0" cy="0"/>
          <a:chOff x="0" y="0"/>
          <a:chExt cx="0" cy="0"/>
        </a:xfrm>
      </p:grpSpPr>
      <p:sp>
        <p:nvSpPr>
          <p:cNvPr id="469" name="Google Shape;469;p67"/>
          <p:cNvSpPr txBox="1"/>
          <p:nvPr>
            <p:ph type="title"/>
          </p:nvPr>
        </p:nvSpPr>
        <p:spPr>
          <a:xfrm>
            <a:off x="120000" y="-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RNA-seq - analysis workflow</a:t>
            </a:r>
            <a:endParaRPr/>
          </a:p>
        </p:txBody>
      </p:sp>
      <p:sp>
        <p:nvSpPr>
          <p:cNvPr id="470" name="Google Shape;470;p67"/>
          <p:cNvSpPr txBox="1"/>
          <p:nvPr/>
        </p:nvSpPr>
        <p:spPr>
          <a:xfrm>
            <a:off x="43800" y="1450100"/>
            <a:ext cx="3125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Helvetica Neue"/>
                <a:ea typeface="Helvetica Neue"/>
                <a:cs typeface="Helvetica Neue"/>
                <a:sym typeface="Helvetica Neue"/>
              </a:rPr>
              <a:t>Session 1: Concepts + Demo</a:t>
            </a:r>
            <a:endParaRPr b="1" sz="1200">
              <a:solidFill>
                <a:srgbClr val="262626"/>
              </a:solidFill>
              <a:highlight>
                <a:srgbClr val="F7F6F3"/>
              </a:highlight>
            </a:endParaRPr>
          </a:p>
        </p:txBody>
      </p:sp>
      <p:sp>
        <p:nvSpPr>
          <p:cNvPr id="471" name="Google Shape;471;p67"/>
          <p:cNvSpPr/>
          <p:nvPr/>
        </p:nvSpPr>
        <p:spPr>
          <a:xfrm flipH="1">
            <a:off x="2835875" y="1034150"/>
            <a:ext cx="207300" cy="13347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2" name="Google Shape;472;p67"/>
          <p:cNvSpPr txBox="1"/>
          <p:nvPr/>
        </p:nvSpPr>
        <p:spPr>
          <a:xfrm>
            <a:off x="54700" y="3392888"/>
            <a:ext cx="31257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Helvetica Neue"/>
                <a:ea typeface="Helvetica Neue"/>
                <a:cs typeface="Helvetica Neue"/>
                <a:sym typeface="Helvetica Neue"/>
              </a:rPr>
              <a:t>Session 2: </a:t>
            </a:r>
            <a:r>
              <a:rPr b="1" lang="en">
                <a:solidFill>
                  <a:schemeClr val="dk1"/>
                </a:solidFill>
                <a:latin typeface="Helvetica Neue"/>
                <a:ea typeface="Helvetica Neue"/>
                <a:cs typeface="Helvetica Neue"/>
                <a:sym typeface="Helvetica Neue"/>
              </a:rPr>
              <a:t>Concepts + Demo</a:t>
            </a:r>
            <a:endParaRPr b="1" sz="1200">
              <a:solidFill>
                <a:srgbClr val="262626"/>
              </a:solidFill>
              <a:highlight>
                <a:srgbClr val="F7F6F3"/>
              </a:highlight>
            </a:endParaRPr>
          </a:p>
          <a:p>
            <a:pPr indent="0" lvl="0" marL="0" rtl="0" algn="l">
              <a:spcBef>
                <a:spcPts val="0"/>
              </a:spcBef>
              <a:spcAft>
                <a:spcPts val="0"/>
              </a:spcAft>
              <a:buNone/>
            </a:pPr>
            <a:r>
              <a:t/>
            </a:r>
            <a:endParaRPr b="1">
              <a:latin typeface="Helvetica Neue"/>
              <a:ea typeface="Helvetica Neue"/>
              <a:cs typeface="Helvetica Neue"/>
              <a:sym typeface="Helvetica Neue"/>
            </a:endParaRPr>
          </a:p>
        </p:txBody>
      </p:sp>
      <p:sp>
        <p:nvSpPr>
          <p:cNvPr id="473" name="Google Shape;473;p67"/>
          <p:cNvSpPr/>
          <p:nvPr/>
        </p:nvSpPr>
        <p:spPr>
          <a:xfrm>
            <a:off x="3316325" y="2030150"/>
            <a:ext cx="1993500" cy="493800"/>
          </a:xfrm>
          <a:prstGeom prst="roundRect">
            <a:avLst>
              <a:gd fmla="val 16667" name="adj"/>
            </a:avLst>
          </a:prstGeom>
          <a:solidFill>
            <a:srgbClr val="D5A6BD"/>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Sequencer: Reads</a:t>
            </a:r>
            <a:r>
              <a:rPr lang="en"/>
              <a:t> </a:t>
            </a:r>
            <a:r>
              <a:rPr b="1" lang="en">
                <a:solidFill>
                  <a:schemeClr val="accent2"/>
                </a:solidFill>
              </a:rPr>
              <a:t>Fastq</a:t>
            </a:r>
            <a:endParaRPr b="1">
              <a:solidFill>
                <a:schemeClr val="accent2"/>
              </a:solidFill>
            </a:endParaRPr>
          </a:p>
        </p:txBody>
      </p:sp>
      <p:sp>
        <p:nvSpPr>
          <p:cNvPr id="474" name="Google Shape;474;p67"/>
          <p:cNvSpPr/>
          <p:nvPr/>
        </p:nvSpPr>
        <p:spPr>
          <a:xfrm>
            <a:off x="5445750" y="2030150"/>
            <a:ext cx="1727700" cy="493800"/>
          </a:xfrm>
          <a:prstGeom prst="roundRect">
            <a:avLst>
              <a:gd fmla="val 16667" name="adj"/>
            </a:avLst>
          </a:prstGeom>
          <a:solidFill>
            <a:srgbClr val="FCE5CD"/>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None/>
            </a:pPr>
            <a:r>
              <a:rPr b="1" lang="en">
                <a:solidFill>
                  <a:schemeClr val="accent2"/>
                </a:solidFill>
              </a:rPr>
              <a:t>FastQC </a:t>
            </a:r>
            <a:endParaRPr b="1">
              <a:solidFill>
                <a:schemeClr val="accent2"/>
              </a:solidFill>
            </a:endParaRPr>
          </a:p>
        </p:txBody>
      </p:sp>
      <p:sp>
        <p:nvSpPr>
          <p:cNvPr id="475" name="Google Shape;475;p67"/>
          <p:cNvSpPr/>
          <p:nvPr/>
        </p:nvSpPr>
        <p:spPr>
          <a:xfrm>
            <a:off x="3316325" y="3283863"/>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Alignment/Mapping</a:t>
            </a:r>
            <a:endParaRPr b="1"/>
          </a:p>
          <a:p>
            <a:pPr indent="0" lvl="0" marL="0" rtl="0" algn="ctr">
              <a:spcBef>
                <a:spcPts val="0"/>
              </a:spcBef>
              <a:spcAft>
                <a:spcPts val="0"/>
              </a:spcAft>
              <a:buNone/>
            </a:pPr>
            <a:r>
              <a:rPr b="1" lang="en">
                <a:solidFill>
                  <a:schemeClr val="accent2"/>
                </a:solidFill>
              </a:rPr>
              <a:t>STAR</a:t>
            </a:r>
            <a:r>
              <a:rPr lang="en"/>
              <a:t> </a:t>
            </a:r>
            <a:endParaRPr/>
          </a:p>
        </p:txBody>
      </p:sp>
      <p:sp>
        <p:nvSpPr>
          <p:cNvPr id="476" name="Google Shape;476;p67"/>
          <p:cNvSpPr/>
          <p:nvPr/>
        </p:nvSpPr>
        <p:spPr>
          <a:xfrm>
            <a:off x="3316325" y="38861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1200">
                <a:solidFill>
                  <a:schemeClr val="dk1"/>
                </a:solidFill>
              </a:rPr>
              <a:t>Counting Reads </a:t>
            </a:r>
            <a:endParaRPr b="1" sz="1200">
              <a:solidFill>
                <a:schemeClr val="dk1"/>
              </a:solidFill>
            </a:endParaRPr>
          </a:p>
          <a:p>
            <a:pPr indent="0" lvl="0" marL="0" rtl="0" algn="ctr">
              <a:spcBef>
                <a:spcPts val="0"/>
              </a:spcBef>
              <a:spcAft>
                <a:spcPts val="0"/>
              </a:spcAft>
              <a:buNone/>
            </a:pPr>
            <a:r>
              <a:rPr b="1" lang="en">
                <a:solidFill>
                  <a:schemeClr val="accent2"/>
                </a:solidFill>
              </a:rPr>
              <a:t>featureCounts</a:t>
            </a:r>
            <a:endParaRPr b="1" sz="1200"/>
          </a:p>
        </p:txBody>
      </p:sp>
      <p:sp>
        <p:nvSpPr>
          <p:cNvPr id="477" name="Google Shape;477;p67"/>
          <p:cNvSpPr/>
          <p:nvPr/>
        </p:nvSpPr>
        <p:spPr>
          <a:xfrm>
            <a:off x="3316325" y="26815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Trimming</a:t>
            </a:r>
            <a:endParaRPr b="1"/>
          </a:p>
          <a:p>
            <a:pPr indent="0" lvl="0" marL="0" rtl="0" algn="ctr">
              <a:spcBef>
                <a:spcPts val="0"/>
              </a:spcBef>
              <a:spcAft>
                <a:spcPts val="0"/>
              </a:spcAft>
              <a:buNone/>
            </a:pPr>
            <a:r>
              <a:rPr b="1" lang="en">
                <a:solidFill>
                  <a:schemeClr val="accent2"/>
                </a:solidFill>
              </a:rPr>
              <a:t>cutadapt</a:t>
            </a:r>
            <a:endParaRPr b="1">
              <a:solidFill>
                <a:schemeClr val="accent2"/>
              </a:solidFill>
            </a:endParaRPr>
          </a:p>
        </p:txBody>
      </p:sp>
      <p:sp>
        <p:nvSpPr>
          <p:cNvPr id="478" name="Google Shape;478;p67"/>
          <p:cNvSpPr/>
          <p:nvPr/>
        </p:nvSpPr>
        <p:spPr>
          <a:xfrm>
            <a:off x="5445750" y="26815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rPr b="1" lang="en">
                <a:solidFill>
                  <a:schemeClr val="accent2"/>
                </a:solidFill>
              </a:rPr>
              <a:t>FastQC</a:t>
            </a:r>
            <a:endParaRPr b="1">
              <a:solidFill>
                <a:schemeClr val="accent2"/>
              </a:solidFill>
            </a:endParaRPr>
          </a:p>
        </p:txBody>
      </p:sp>
      <p:sp>
        <p:nvSpPr>
          <p:cNvPr id="479" name="Google Shape;479;p67"/>
          <p:cNvSpPr/>
          <p:nvPr/>
        </p:nvSpPr>
        <p:spPr>
          <a:xfrm>
            <a:off x="5445750" y="32838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480" name="Google Shape;480;p67"/>
          <p:cNvSpPr/>
          <p:nvPr/>
        </p:nvSpPr>
        <p:spPr>
          <a:xfrm>
            <a:off x="3316325" y="776450"/>
            <a:ext cx="1993500" cy="493800"/>
          </a:xfrm>
          <a:prstGeom prst="roundRect">
            <a:avLst>
              <a:gd fmla="val 16667" name="adj"/>
            </a:avLst>
          </a:prstGeom>
          <a:solidFill>
            <a:srgbClr val="D5A6BD"/>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Biological samples</a:t>
            </a:r>
            <a:endParaRPr b="1">
              <a:solidFill>
                <a:schemeClr val="accent2"/>
              </a:solidFill>
            </a:endParaRPr>
          </a:p>
        </p:txBody>
      </p:sp>
      <p:sp>
        <p:nvSpPr>
          <p:cNvPr id="481" name="Google Shape;481;p67"/>
          <p:cNvSpPr/>
          <p:nvPr/>
        </p:nvSpPr>
        <p:spPr>
          <a:xfrm>
            <a:off x="3316325" y="1403288"/>
            <a:ext cx="1993500" cy="493800"/>
          </a:xfrm>
          <a:prstGeom prst="roundRect">
            <a:avLst>
              <a:gd fmla="val 16667" name="adj"/>
            </a:avLst>
          </a:prstGeom>
          <a:solidFill>
            <a:srgbClr val="D5A6BD"/>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Library preparation</a:t>
            </a:r>
            <a:endParaRPr b="1">
              <a:solidFill>
                <a:schemeClr val="accent2"/>
              </a:solidFill>
            </a:endParaRPr>
          </a:p>
        </p:txBody>
      </p:sp>
      <p:sp>
        <p:nvSpPr>
          <p:cNvPr id="482" name="Google Shape;482;p67"/>
          <p:cNvSpPr/>
          <p:nvPr/>
        </p:nvSpPr>
        <p:spPr>
          <a:xfrm>
            <a:off x="5445750" y="3893249"/>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483" name="Google Shape;483;p67"/>
          <p:cNvSpPr/>
          <p:nvPr/>
        </p:nvSpPr>
        <p:spPr>
          <a:xfrm flipH="1">
            <a:off x="2879475" y="2886950"/>
            <a:ext cx="207300" cy="14175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84" name="Google Shape;484;p67"/>
          <p:cNvPicPr preferRelativeResize="0"/>
          <p:nvPr/>
        </p:nvPicPr>
        <p:blipFill>
          <a:blip r:embed="rId3">
            <a:alphaModFix/>
          </a:blip>
          <a:stretch>
            <a:fillRect/>
          </a:stretch>
        </p:blipFill>
        <p:spPr>
          <a:xfrm>
            <a:off x="3043175" y="449250"/>
            <a:ext cx="615600" cy="615600"/>
          </a:xfrm>
          <a:prstGeom prst="rect">
            <a:avLst/>
          </a:prstGeom>
          <a:noFill/>
          <a:ln>
            <a:noFill/>
          </a:ln>
        </p:spPr>
      </p:pic>
      <p:pic>
        <p:nvPicPr>
          <p:cNvPr id="485" name="Google Shape;485;p67"/>
          <p:cNvPicPr preferRelativeResize="0"/>
          <p:nvPr/>
        </p:nvPicPr>
        <p:blipFill>
          <a:blip r:embed="rId3">
            <a:alphaModFix/>
          </a:blip>
          <a:stretch>
            <a:fillRect/>
          </a:stretch>
        </p:blipFill>
        <p:spPr>
          <a:xfrm>
            <a:off x="3043175" y="1070325"/>
            <a:ext cx="615600" cy="615600"/>
          </a:xfrm>
          <a:prstGeom prst="rect">
            <a:avLst/>
          </a:prstGeom>
          <a:noFill/>
          <a:ln>
            <a:noFill/>
          </a:ln>
        </p:spPr>
      </p:pic>
      <p:pic>
        <p:nvPicPr>
          <p:cNvPr id="486" name="Google Shape;486;p67"/>
          <p:cNvPicPr preferRelativeResize="0"/>
          <p:nvPr/>
        </p:nvPicPr>
        <p:blipFill rotWithShape="1">
          <a:blip r:embed="rId4">
            <a:alphaModFix/>
          </a:blip>
          <a:srcRect b="0" l="0" r="0" t="0"/>
          <a:stretch/>
        </p:blipFill>
        <p:spPr>
          <a:xfrm>
            <a:off x="6991150" y="919588"/>
            <a:ext cx="2011680" cy="813418"/>
          </a:xfrm>
          <a:prstGeom prst="rect">
            <a:avLst/>
          </a:prstGeom>
          <a:noFill/>
          <a:ln>
            <a:noFill/>
          </a:ln>
        </p:spPr>
      </p:pic>
      <p:pic>
        <p:nvPicPr>
          <p:cNvPr id="487" name="Google Shape;487;p67"/>
          <p:cNvPicPr preferRelativeResize="0"/>
          <p:nvPr/>
        </p:nvPicPr>
        <p:blipFill rotWithShape="1">
          <a:blip r:embed="rId5">
            <a:alphaModFix/>
          </a:blip>
          <a:srcRect b="0" l="0" r="0" t="0"/>
          <a:stretch/>
        </p:blipFill>
        <p:spPr>
          <a:xfrm>
            <a:off x="6991149" y="181700"/>
            <a:ext cx="2011680" cy="594758"/>
          </a:xfrm>
          <a:prstGeom prst="rect">
            <a:avLst/>
          </a:prstGeom>
          <a:noFill/>
          <a:ln>
            <a:noFill/>
          </a:ln>
        </p:spPr>
      </p:pic>
      <p:pic>
        <p:nvPicPr>
          <p:cNvPr id="488" name="Google Shape;488;p67"/>
          <p:cNvPicPr preferRelativeResize="0"/>
          <p:nvPr/>
        </p:nvPicPr>
        <p:blipFill>
          <a:blip r:embed="rId3">
            <a:alphaModFix/>
          </a:blip>
          <a:stretch>
            <a:fillRect/>
          </a:stretch>
        </p:blipFill>
        <p:spPr>
          <a:xfrm>
            <a:off x="3043175" y="1668100"/>
            <a:ext cx="615600" cy="615600"/>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2" name="Shape 492"/>
        <p:cNvGrpSpPr/>
        <p:nvPr/>
      </p:nvGrpSpPr>
      <p:grpSpPr>
        <a:xfrm>
          <a:off x="0" y="0"/>
          <a:ext cx="0" cy="0"/>
          <a:chOff x="0" y="0"/>
          <a:chExt cx="0" cy="0"/>
        </a:xfrm>
      </p:grpSpPr>
      <p:sp>
        <p:nvSpPr>
          <p:cNvPr id="493" name="Google Shape;493;p68"/>
          <p:cNvSpPr txBox="1"/>
          <p:nvPr>
            <p:ph type="title"/>
          </p:nvPr>
        </p:nvSpPr>
        <p:spPr>
          <a:xfrm>
            <a:off x="628650" y="556650"/>
            <a:ext cx="7886700" cy="40302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en"/>
              <a:t>Galaxy </a:t>
            </a:r>
            <a:r>
              <a:rPr lang="en"/>
              <a:t>registration</a:t>
            </a:r>
            <a:r>
              <a:rPr lang="en"/>
              <a:t> and login </a:t>
            </a:r>
            <a:r>
              <a:rPr lang="en" sz="2000"/>
              <a:t>(https://usegalaxy.org/login)</a:t>
            </a:r>
            <a:endParaRPr sz="2000"/>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Wynton login </a:t>
            </a:r>
            <a:endParaRPr/>
          </a:p>
          <a:p>
            <a:pPr indent="0" lvl="0" marL="0" rtl="0" algn="l">
              <a:spcBef>
                <a:spcPts val="0"/>
              </a:spcBef>
              <a:spcAft>
                <a:spcPts val="0"/>
              </a:spcAft>
              <a:buNone/>
            </a:pPr>
            <a:r>
              <a:rPr lang="en" sz="2000"/>
              <a:t>(Mac Terminal / Windows Command Prompt)</a:t>
            </a:r>
            <a:endParaRPr sz="2000"/>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Need help - please drop a question in the chat or </a:t>
            </a:r>
            <a:r>
              <a:rPr lang="en"/>
              <a:t>speak up </a:t>
            </a:r>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ct val="33333"/>
              <a:buFont typeface="Arial"/>
              <a:buNone/>
            </a:pPr>
            <a:r>
              <a:t/>
            </a:r>
            <a:endParaRPr/>
          </a:p>
          <a:p>
            <a:pPr indent="0" lvl="0" marL="0" rtl="0" algn="l">
              <a:spcBef>
                <a:spcPts val="0"/>
              </a:spcBef>
              <a:spcAft>
                <a:spcPts val="0"/>
              </a:spcAft>
              <a:buNone/>
            </a:pPr>
            <a:r>
              <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7" name="Shape 497"/>
        <p:cNvGrpSpPr/>
        <p:nvPr/>
      </p:nvGrpSpPr>
      <p:grpSpPr>
        <a:xfrm>
          <a:off x="0" y="0"/>
          <a:ext cx="0" cy="0"/>
          <a:chOff x="0" y="0"/>
          <a:chExt cx="0" cy="0"/>
        </a:xfrm>
      </p:grpSpPr>
      <p:sp>
        <p:nvSpPr>
          <p:cNvPr id="498" name="Google Shape;498;p69"/>
          <p:cNvSpPr txBox="1"/>
          <p:nvPr>
            <p:ph type="title"/>
          </p:nvPr>
        </p:nvSpPr>
        <p:spPr>
          <a:xfrm>
            <a:off x="676100" y="2087666"/>
            <a:ext cx="7886700" cy="736800"/>
          </a:xfrm>
          <a:prstGeom prst="rect">
            <a:avLst/>
          </a:prstGeom>
        </p:spPr>
        <p:txBody>
          <a:bodyPr anchorCtr="0" anchor="t" bIns="0" lIns="0" spcFirstLastPara="1" rIns="0" wrap="square" tIns="0">
            <a:normAutofit/>
          </a:bodyPr>
          <a:lstStyle/>
          <a:p>
            <a:pPr indent="0" lvl="0" marL="0" rtl="0" algn="ctr">
              <a:spcBef>
                <a:spcPts val="0"/>
              </a:spcBef>
              <a:spcAft>
                <a:spcPts val="0"/>
              </a:spcAft>
              <a:buClr>
                <a:schemeClr val="dk1"/>
              </a:buClr>
              <a:buSzPts val="1100"/>
              <a:buFont typeface="Arial"/>
              <a:buNone/>
            </a:pPr>
            <a:r>
              <a:rPr lang="en"/>
              <a:t>Break (10 min) </a:t>
            </a:r>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2" name="Shape 502"/>
        <p:cNvGrpSpPr/>
        <p:nvPr/>
      </p:nvGrpSpPr>
      <p:grpSpPr>
        <a:xfrm>
          <a:off x="0" y="0"/>
          <a:ext cx="0" cy="0"/>
          <a:chOff x="0" y="0"/>
          <a:chExt cx="0" cy="0"/>
        </a:xfrm>
      </p:grpSpPr>
      <p:sp>
        <p:nvSpPr>
          <p:cNvPr id="503" name="Google Shape;503;p70"/>
          <p:cNvSpPr txBox="1"/>
          <p:nvPr>
            <p:ph type="title"/>
          </p:nvPr>
        </p:nvSpPr>
        <p:spPr>
          <a:xfrm>
            <a:off x="120000" y="-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RNA-seq - analysis workflow</a:t>
            </a:r>
            <a:endParaRPr/>
          </a:p>
        </p:txBody>
      </p:sp>
      <p:sp>
        <p:nvSpPr>
          <p:cNvPr id="504" name="Google Shape;504;p70"/>
          <p:cNvSpPr txBox="1"/>
          <p:nvPr/>
        </p:nvSpPr>
        <p:spPr>
          <a:xfrm>
            <a:off x="43800" y="1450100"/>
            <a:ext cx="3125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Helvetica Neue"/>
                <a:ea typeface="Helvetica Neue"/>
                <a:cs typeface="Helvetica Neue"/>
                <a:sym typeface="Helvetica Neue"/>
              </a:rPr>
              <a:t>Session 1: Concepts + Demo</a:t>
            </a:r>
            <a:endParaRPr b="1" sz="1200">
              <a:solidFill>
                <a:srgbClr val="262626"/>
              </a:solidFill>
              <a:highlight>
                <a:srgbClr val="F7F6F3"/>
              </a:highlight>
            </a:endParaRPr>
          </a:p>
        </p:txBody>
      </p:sp>
      <p:sp>
        <p:nvSpPr>
          <p:cNvPr id="505" name="Google Shape;505;p70"/>
          <p:cNvSpPr/>
          <p:nvPr/>
        </p:nvSpPr>
        <p:spPr>
          <a:xfrm flipH="1">
            <a:off x="2835875" y="1034150"/>
            <a:ext cx="207300" cy="13074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6" name="Google Shape;506;p70"/>
          <p:cNvSpPr txBox="1"/>
          <p:nvPr/>
        </p:nvSpPr>
        <p:spPr>
          <a:xfrm>
            <a:off x="54700" y="3392888"/>
            <a:ext cx="31257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Helvetica Neue"/>
                <a:ea typeface="Helvetica Neue"/>
                <a:cs typeface="Helvetica Neue"/>
                <a:sym typeface="Helvetica Neue"/>
              </a:rPr>
              <a:t>Session 2: </a:t>
            </a:r>
            <a:r>
              <a:rPr b="1" lang="en">
                <a:solidFill>
                  <a:schemeClr val="dk1"/>
                </a:solidFill>
                <a:latin typeface="Helvetica Neue"/>
                <a:ea typeface="Helvetica Neue"/>
                <a:cs typeface="Helvetica Neue"/>
                <a:sym typeface="Helvetica Neue"/>
              </a:rPr>
              <a:t>Concepts + Demo</a:t>
            </a:r>
            <a:endParaRPr b="1" sz="1200">
              <a:solidFill>
                <a:srgbClr val="262626"/>
              </a:solidFill>
              <a:highlight>
                <a:srgbClr val="F7F6F3"/>
              </a:highlight>
            </a:endParaRPr>
          </a:p>
          <a:p>
            <a:pPr indent="0" lvl="0" marL="0" rtl="0" algn="l">
              <a:spcBef>
                <a:spcPts val="0"/>
              </a:spcBef>
              <a:spcAft>
                <a:spcPts val="0"/>
              </a:spcAft>
              <a:buNone/>
            </a:pPr>
            <a:r>
              <a:t/>
            </a:r>
            <a:endParaRPr b="1">
              <a:latin typeface="Helvetica Neue"/>
              <a:ea typeface="Helvetica Neue"/>
              <a:cs typeface="Helvetica Neue"/>
              <a:sym typeface="Helvetica Neue"/>
            </a:endParaRPr>
          </a:p>
        </p:txBody>
      </p:sp>
      <p:sp>
        <p:nvSpPr>
          <p:cNvPr id="507" name="Google Shape;507;p70"/>
          <p:cNvSpPr/>
          <p:nvPr/>
        </p:nvSpPr>
        <p:spPr>
          <a:xfrm>
            <a:off x="3316325" y="2030150"/>
            <a:ext cx="1993500" cy="493800"/>
          </a:xfrm>
          <a:prstGeom prst="roundRect">
            <a:avLst>
              <a:gd fmla="val 16667" name="adj"/>
            </a:avLst>
          </a:prstGeom>
          <a:solidFill>
            <a:srgbClr val="D5A6BD"/>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Sequencer: Reads</a:t>
            </a:r>
            <a:r>
              <a:rPr lang="en"/>
              <a:t> </a:t>
            </a:r>
            <a:r>
              <a:rPr b="1" lang="en">
                <a:solidFill>
                  <a:schemeClr val="accent2"/>
                </a:solidFill>
              </a:rPr>
              <a:t>Fastq</a:t>
            </a:r>
            <a:endParaRPr b="1">
              <a:solidFill>
                <a:schemeClr val="accent2"/>
              </a:solidFill>
            </a:endParaRPr>
          </a:p>
        </p:txBody>
      </p:sp>
      <p:sp>
        <p:nvSpPr>
          <p:cNvPr id="508" name="Google Shape;508;p70"/>
          <p:cNvSpPr/>
          <p:nvPr/>
        </p:nvSpPr>
        <p:spPr>
          <a:xfrm>
            <a:off x="5445750" y="2030150"/>
            <a:ext cx="1727700" cy="493800"/>
          </a:xfrm>
          <a:prstGeom prst="roundRect">
            <a:avLst>
              <a:gd fmla="val 16667" name="adj"/>
            </a:avLst>
          </a:prstGeom>
          <a:solidFill>
            <a:srgbClr val="FCE5CD"/>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None/>
            </a:pPr>
            <a:r>
              <a:rPr b="1" lang="en">
                <a:solidFill>
                  <a:schemeClr val="accent2"/>
                </a:solidFill>
              </a:rPr>
              <a:t>FastQC </a:t>
            </a:r>
            <a:endParaRPr b="1">
              <a:solidFill>
                <a:schemeClr val="accent2"/>
              </a:solidFill>
            </a:endParaRPr>
          </a:p>
        </p:txBody>
      </p:sp>
      <p:sp>
        <p:nvSpPr>
          <p:cNvPr id="509" name="Google Shape;509;p70"/>
          <p:cNvSpPr/>
          <p:nvPr/>
        </p:nvSpPr>
        <p:spPr>
          <a:xfrm>
            <a:off x="3316325" y="3283863"/>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Alignment/Mapping</a:t>
            </a:r>
            <a:endParaRPr b="1"/>
          </a:p>
          <a:p>
            <a:pPr indent="0" lvl="0" marL="0" rtl="0" algn="ctr">
              <a:spcBef>
                <a:spcPts val="0"/>
              </a:spcBef>
              <a:spcAft>
                <a:spcPts val="0"/>
              </a:spcAft>
              <a:buNone/>
            </a:pPr>
            <a:r>
              <a:rPr b="1" lang="en">
                <a:solidFill>
                  <a:schemeClr val="accent2"/>
                </a:solidFill>
              </a:rPr>
              <a:t>STAR</a:t>
            </a:r>
            <a:r>
              <a:rPr lang="en"/>
              <a:t> </a:t>
            </a:r>
            <a:endParaRPr/>
          </a:p>
        </p:txBody>
      </p:sp>
      <p:sp>
        <p:nvSpPr>
          <p:cNvPr id="510" name="Google Shape;510;p70"/>
          <p:cNvSpPr/>
          <p:nvPr/>
        </p:nvSpPr>
        <p:spPr>
          <a:xfrm>
            <a:off x="3316325" y="38861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1200">
                <a:solidFill>
                  <a:schemeClr val="dk1"/>
                </a:solidFill>
              </a:rPr>
              <a:t>Counting Reads </a:t>
            </a:r>
            <a:endParaRPr b="1" sz="1200">
              <a:solidFill>
                <a:schemeClr val="dk1"/>
              </a:solidFill>
            </a:endParaRPr>
          </a:p>
          <a:p>
            <a:pPr indent="0" lvl="0" marL="0" rtl="0" algn="ctr">
              <a:spcBef>
                <a:spcPts val="0"/>
              </a:spcBef>
              <a:spcAft>
                <a:spcPts val="0"/>
              </a:spcAft>
              <a:buNone/>
            </a:pPr>
            <a:r>
              <a:rPr b="1" lang="en">
                <a:solidFill>
                  <a:schemeClr val="accent2"/>
                </a:solidFill>
              </a:rPr>
              <a:t>featureCounts</a:t>
            </a:r>
            <a:endParaRPr b="1" sz="1200"/>
          </a:p>
        </p:txBody>
      </p:sp>
      <p:sp>
        <p:nvSpPr>
          <p:cNvPr id="511" name="Google Shape;511;p70"/>
          <p:cNvSpPr/>
          <p:nvPr/>
        </p:nvSpPr>
        <p:spPr>
          <a:xfrm>
            <a:off x="3316325" y="26815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Trimming</a:t>
            </a:r>
            <a:endParaRPr b="1"/>
          </a:p>
          <a:p>
            <a:pPr indent="0" lvl="0" marL="0" rtl="0" algn="ctr">
              <a:spcBef>
                <a:spcPts val="0"/>
              </a:spcBef>
              <a:spcAft>
                <a:spcPts val="0"/>
              </a:spcAft>
              <a:buNone/>
            </a:pPr>
            <a:r>
              <a:rPr b="1" lang="en">
                <a:solidFill>
                  <a:schemeClr val="accent2"/>
                </a:solidFill>
              </a:rPr>
              <a:t>cutadapt</a:t>
            </a:r>
            <a:endParaRPr b="1">
              <a:solidFill>
                <a:schemeClr val="accent2"/>
              </a:solidFill>
            </a:endParaRPr>
          </a:p>
        </p:txBody>
      </p:sp>
      <p:sp>
        <p:nvSpPr>
          <p:cNvPr id="512" name="Google Shape;512;p70"/>
          <p:cNvSpPr/>
          <p:nvPr/>
        </p:nvSpPr>
        <p:spPr>
          <a:xfrm>
            <a:off x="5445750" y="26815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rPr b="1" lang="en">
                <a:solidFill>
                  <a:schemeClr val="accent2"/>
                </a:solidFill>
              </a:rPr>
              <a:t>FastQC</a:t>
            </a:r>
            <a:endParaRPr b="1">
              <a:solidFill>
                <a:schemeClr val="accent2"/>
              </a:solidFill>
            </a:endParaRPr>
          </a:p>
        </p:txBody>
      </p:sp>
      <p:sp>
        <p:nvSpPr>
          <p:cNvPr id="513" name="Google Shape;513;p70"/>
          <p:cNvSpPr/>
          <p:nvPr/>
        </p:nvSpPr>
        <p:spPr>
          <a:xfrm>
            <a:off x="5445750" y="32838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514" name="Google Shape;514;p70"/>
          <p:cNvSpPr/>
          <p:nvPr/>
        </p:nvSpPr>
        <p:spPr>
          <a:xfrm>
            <a:off x="3316325" y="776450"/>
            <a:ext cx="1993500" cy="493800"/>
          </a:xfrm>
          <a:prstGeom prst="roundRect">
            <a:avLst>
              <a:gd fmla="val 16667" name="adj"/>
            </a:avLst>
          </a:prstGeom>
          <a:solidFill>
            <a:srgbClr val="D5A6BD"/>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Biological samples</a:t>
            </a:r>
            <a:endParaRPr b="1">
              <a:solidFill>
                <a:schemeClr val="accent2"/>
              </a:solidFill>
            </a:endParaRPr>
          </a:p>
        </p:txBody>
      </p:sp>
      <p:sp>
        <p:nvSpPr>
          <p:cNvPr id="515" name="Google Shape;515;p70"/>
          <p:cNvSpPr/>
          <p:nvPr/>
        </p:nvSpPr>
        <p:spPr>
          <a:xfrm>
            <a:off x="3316325" y="1403288"/>
            <a:ext cx="1993500" cy="493800"/>
          </a:xfrm>
          <a:prstGeom prst="roundRect">
            <a:avLst>
              <a:gd fmla="val 16667" name="adj"/>
            </a:avLst>
          </a:prstGeom>
          <a:solidFill>
            <a:srgbClr val="D5A6BD"/>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Library preparation</a:t>
            </a:r>
            <a:endParaRPr b="1">
              <a:solidFill>
                <a:schemeClr val="accent2"/>
              </a:solidFill>
            </a:endParaRPr>
          </a:p>
        </p:txBody>
      </p:sp>
      <p:sp>
        <p:nvSpPr>
          <p:cNvPr id="516" name="Google Shape;516;p70"/>
          <p:cNvSpPr/>
          <p:nvPr/>
        </p:nvSpPr>
        <p:spPr>
          <a:xfrm>
            <a:off x="5445750" y="3893249"/>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517" name="Google Shape;517;p70"/>
          <p:cNvSpPr/>
          <p:nvPr/>
        </p:nvSpPr>
        <p:spPr>
          <a:xfrm flipH="1">
            <a:off x="2879475" y="2910150"/>
            <a:ext cx="207300" cy="13944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18" name="Google Shape;518;p70"/>
          <p:cNvPicPr preferRelativeResize="0"/>
          <p:nvPr/>
        </p:nvPicPr>
        <p:blipFill>
          <a:blip r:embed="rId3">
            <a:alphaModFix/>
          </a:blip>
          <a:stretch>
            <a:fillRect/>
          </a:stretch>
        </p:blipFill>
        <p:spPr>
          <a:xfrm>
            <a:off x="3043175" y="449250"/>
            <a:ext cx="615600" cy="615600"/>
          </a:xfrm>
          <a:prstGeom prst="rect">
            <a:avLst/>
          </a:prstGeom>
          <a:noFill/>
          <a:ln>
            <a:noFill/>
          </a:ln>
        </p:spPr>
      </p:pic>
      <p:pic>
        <p:nvPicPr>
          <p:cNvPr id="519" name="Google Shape;519;p70"/>
          <p:cNvPicPr preferRelativeResize="0"/>
          <p:nvPr/>
        </p:nvPicPr>
        <p:blipFill>
          <a:blip r:embed="rId3">
            <a:alphaModFix/>
          </a:blip>
          <a:stretch>
            <a:fillRect/>
          </a:stretch>
        </p:blipFill>
        <p:spPr>
          <a:xfrm>
            <a:off x="3043175" y="1070325"/>
            <a:ext cx="615600" cy="615600"/>
          </a:xfrm>
          <a:prstGeom prst="rect">
            <a:avLst/>
          </a:prstGeom>
          <a:noFill/>
          <a:ln>
            <a:noFill/>
          </a:ln>
        </p:spPr>
      </p:pic>
      <p:pic>
        <p:nvPicPr>
          <p:cNvPr id="520" name="Google Shape;520;p70"/>
          <p:cNvPicPr preferRelativeResize="0"/>
          <p:nvPr/>
        </p:nvPicPr>
        <p:blipFill rotWithShape="1">
          <a:blip r:embed="rId4">
            <a:alphaModFix/>
          </a:blip>
          <a:srcRect b="0" l="0" r="0" t="0"/>
          <a:stretch/>
        </p:blipFill>
        <p:spPr>
          <a:xfrm>
            <a:off x="6991150" y="919588"/>
            <a:ext cx="2011680" cy="813418"/>
          </a:xfrm>
          <a:prstGeom prst="rect">
            <a:avLst/>
          </a:prstGeom>
          <a:noFill/>
          <a:ln>
            <a:noFill/>
          </a:ln>
        </p:spPr>
      </p:pic>
      <p:pic>
        <p:nvPicPr>
          <p:cNvPr id="521" name="Google Shape;521;p70"/>
          <p:cNvPicPr preferRelativeResize="0"/>
          <p:nvPr/>
        </p:nvPicPr>
        <p:blipFill rotWithShape="1">
          <a:blip r:embed="rId5">
            <a:alphaModFix/>
          </a:blip>
          <a:srcRect b="0" l="0" r="0" t="0"/>
          <a:stretch/>
        </p:blipFill>
        <p:spPr>
          <a:xfrm>
            <a:off x="6991149" y="181700"/>
            <a:ext cx="2011680" cy="594758"/>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5" name="Shape 525"/>
        <p:cNvGrpSpPr/>
        <p:nvPr/>
      </p:nvGrpSpPr>
      <p:grpSpPr>
        <a:xfrm>
          <a:off x="0" y="0"/>
          <a:ext cx="0" cy="0"/>
          <a:chOff x="0" y="0"/>
          <a:chExt cx="0" cy="0"/>
        </a:xfrm>
      </p:grpSpPr>
      <p:sp>
        <p:nvSpPr>
          <p:cNvPr id="526" name="Google Shape;526;p71"/>
          <p:cNvSpPr txBox="1"/>
          <p:nvPr>
            <p:ph type="title"/>
          </p:nvPr>
        </p:nvSpPr>
        <p:spPr>
          <a:xfrm>
            <a:off x="118872" y="0"/>
            <a:ext cx="9008100" cy="736800"/>
          </a:xfrm>
          <a:prstGeom prst="rect">
            <a:avLst/>
          </a:prstGeom>
        </p:spPr>
        <p:txBody>
          <a:bodyPr anchorCtr="0" anchor="t" bIns="0" lIns="0" spcFirstLastPara="1" rIns="0" wrap="square" tIns="0">
            <a:noAutofit/>
          </a:bodyPr>
          <a:lstStyle/>
          <a:p>
            <a:pPr indent="0" lvl="0" marL="0" rtl="0" algn="l">
              <a:spcBef>
                <a:spcPts val="0"/>
              </a:spcBef>
              <a:spcAft>
                <a:spcPts val="0"/>
              </a:spcAft>
              <a:buSzPts val="990"/>
              <a:buNone/>
            </a:pPr>
            <a:r>
              <a:rPr lang="en" sz="3259">
                <a:latin typeface="Arial"/>
                <a:ea typeface="Arial"/>
                <a:cs typeface="Arial"/>
                <a:sym typeface="Arial"/>
              </a:rPr>
              <a:t>FastQC: </a:t>
            </a:r>
            <a:r>
              <a:rPr lang="en" sz="3259">
                <a:solidFill>
                  <a:srgbClr val="1155CC"/>
                </a:solidFill>
                <a:latin typeface="Arial"/>
                <a:ea typeface="Arial"/>
                <a:cs typeface="Arial"/>
                <a:sym typeface="Arial"/>
              </a:rPr>
              <a:t>Quality check of </a:t>
            </a:r>
            <a:r>
              <a:rPr lang="en" sz="3259">
                <a:latin typeface="Arial"/>
                <a:ea typeface="Arial"/>
                <a:cs typeface="Arial"/>
                <a:sym typeface="Arial"/>
              </a:rPr>
              <a:t>sequencing data</a:t>
            </a:r>
            <a:endParaRPr sz="1660">
              <a:solidFill>
                <a:srgbClr val="1155CC"/>
              </a:solidFill>
              <a:latin typeface="Arial"/>
              <a:ea typeface="Arial"/>
              <a:cs typeface="Arial"/>
              <a:sym typeface="Arial"/>
            </a:endParaRPr>
          </a:p>
        </p:txBody>
      </p:sp>
      <p:sp>
        <p:nvSpPr>
          <p:cNvPr id="527" name="Google Shape;527;p71"/>
          <p:cNvSpPr txBox="1"/>
          <p:nvPr/>
        </p:nvSpPr>
        <p:spPr>
          <a:xfrm>
            <a:off x="135900" y="1126000"/>
            <a:ext cx="9008100" cy="3336300"/>
          </a:xfrm>
          <a:prstGeom prst="rect">
            <a:avLst/>
          </a:prstGeom>
          <a:noFill/>
          <a:ln>
            <a:noFill/>
          </a:ln>
        </p:spPr>
        <p:txBody>
          <a:bodyPr anchorCtr="0" anchor="t" bIns="91425" lIns="91425" spcFirstLastPara="1" rIns="91425" wrap="square" tIns="91425">
            <a:spAutoFit/>
          </a:bodyPr>
          <a:lstStyle/>
          <a:p>
            <a:pPr indent="-387350" lvl="0" marL="457200" rtl="0" algn="l">
              <a:lnSpc>
                <a:spcPct val="115000"/>
              </a:lnSpc>
              <a:spcBef>
                <a:spcPts val="1000"/>
              </a:spcBef>
              <a:spcAft>
                <a:spcPts val="0"/>
              </a:spcAft>
              <a:buClr>
                <a:srgbClr val="002B42"/>
              </a:buClr>
              <a:buSzPts val="2500"/>
              <a:buChar char="●"/>
            </a:pPr>
            <a:r>
              <a:rPr lang="en" sz="2500">
                <a:solidFill>
                  <a:srgbClr val="002B42"/>
                </a:solidFill>
              </a:rPr>
              <a:t>Summarizes quality of base calls</a:t>
            </a:r>
            <a:endParaRPr sz="2500">
              <a:solidFill>
                <a:srgbClr val="002B42"/>
              </a:solidFill>
            </a:endParaRPr>
          </a:p>
          <a:p>
            <a:pPr indent="-387350" lvl="0" marL="457200" rtl="0" algn="l">
              <a:lnSpc>
                <a:spcPct val="115000"/>
              </a:lnSpc>
              <a:spcBef>
                <a:spcPts val="0"/>
              </a:spcBef>
              <a:spcAft>
                <a:spcPts val="0"/>
              </a:spcAft>
              <a:buClr>
                <a:srgbClr val="002B42"/>
              </a:buClr>
              <a:buSzPts val="2500"/>
              <a:buChar char="●"/>
            </a:pPr>
            <a:r>
              <a:rPr lang="en" sz="2500">
                <a:solidFill>
                  <a:srgbClr val="002B42"/>
                </a:solidFill>
              </a:rPr>
              <a:t>Any sequences more frequently observed than expected?</a:t>
            </a:r>
            <a:endParaRPr sz="2500">
              <a:solidFill>
                <a:srgbClr val="002B42"/>
              </a:solidFill>
            </a:endParaRPr>
          </a:p>
          <a:p>
            <a:pPr indent="-387350" lvl="0" marL="457200" rtl="0" algn="l">
              <a:lnSpc>
                <a:spcPct val="115000"/>
              </a:lnSpc>
              <a:spcBef>
                <a:spcPts val="0"/>
              </a:spcBef>
              <a:spcAft>
                <a:spcPts val="0"/>
              </a:spcAft>
              <a:buClr>
                <a:srgbClr val="002B42"/>
              </a:buClr>
              <a:buSzPts val="2500"/>
              <a:buChar char="●"/>
            </a:pPr>
            <a:r>
              <a:rPr lang="en" sz="2500">
                <a:solidFill>
                  <a:srgbClr val="002B42"/>
                </a:solidFill>
              </a:rPr>
              <a:t>Any sequence biases?</a:t>
            </a:r>
            <a:endParaRPr sz="2500">
              <a:solidFill>
                <a:srgbClr val="002B42"/>
              </a:solidFill>
            </a:endParaRPr>
          </a:p>
          <a:p>
            <a:pPr indent="-387350" lvl="0" marL="457200" rtl="0" algn="l">
              <a:lnSpc>
                <a:spcPct val="115000"/>
              </a:lnSpc>
              <a:spcBef>
                <a:spcPts val="0"/>
              </a:spcBef>
              <a:spcAft>
                <a:spcPts val="0"/>
              </a:spcAft>
              <a:buClr>
                <a:srgbClr val="002B42"/>
              </a:buClr>
              <a:buSzPts val="2500"/>
              <a:buChar char="●"/>
            </a:pPr>
            <a:r>
              <a:rPr lang="en" sz="2500">
                <a:solidFill>
                  <a:srgbClr val="002B42"/>
                </a:solidFill>
              </a:rPr>
              <a:t>Any GC biases?</a:t>
            </a:r>
            <a:endParaRPr sz="2500">
              <a:solidFill>
                <a:srgbClr val="002B42"/>
              </a:solidFill>
            </a:endParaRPr>
          </a:p>
          <a:p>
            <a:pPr indent="-387350" lvl="0" marL="457200" rtl="0" algn="l">
              <a:lnSpc>
                <a:spcPct val="115000"/>
              </a:lnSpc>
              <a:spcBef>
                <a:spcPts val="0"/>
              </a:spcBef>
              <a:spcAft>
                <a:spcPts val="0"/>
              </a:spcAft>
              <a:buClr>
                <a:srgbClr val="002B42"/>
              </a:buClr>
              <a:buSzPts val="2500"/>
              <a:buChar char="●"/>
            </a:pPr>
            <a:r>
              <a:rPr lang="en" sz="2500">
                <a:solidFill>
                  <a:srgbClr val="002B42"/>
                </a:solidFill>
              </a:rPr>
              <a:t>Checks for presence of known adapters</a:t>
            </a:r>
            <a:endParaRPr sz="2500">
              <a:solidFill>
                <a:srgbClr val="002B42"/>
              </a:solidFill>
            </a:endParaRPr>
          </a:p>
          <a:p>
            <a:pPr indent="0" lvl="0" marL="0" rtl="0" algn="l">
              <a:lnSpc>
                <a:spcPct val="115000"/>
              </a:lnSpc>
              <a:spcBef>
                <a:spcPts val="1000"/>
              </a:spcBef>
              <a:spcAft>
                <a:spcPts val="0"/>
              </a:spcAft>
              <a:buNone/>
            </a:pPr>
            <a:r>
              <a:t/>
            </a:r>
            <a:endParaRPr sz="1500">
              <a:solidFill>
                <a:srgbClr val="002B42"/>
              </a:solidFill>
            </a:endParaRPr>
          </a:p>
          <a:p>
            <a:pPr indent="0" lvl="0" marL="0" rtl="0" algn="l">
              <a:lnSpc>
                <a:spcPct val="115000"/>
              </a:lnSpc>
              <a:spcBef>
                <a:spcPts val="1000"/>
              </a:spcBef>
              <a:spcAft>
                <a:spcPts val="0"/>
              </a:spcAft>
              <a:buNone/>
            </a:pPr>
            <a:r>
              <a:t/>
            </a:r>
            <a:endParaRPr sz="500">
              <a:solidFill>
                <a:schemeClr val="dk1"/>
              </a:solidFill>
            </a:endParaRPr>
          </a:p>
          <a:p>
            <a:pPr indent="0" lvl="0" marL="0" rtl="0" algn="l">
              <a:lnSpc>
                <a:spcPct val="115000"/>
              </a:lnSpc>
              <a:spcBef>
                <a:spcPts val="1000"/>
              </a:spcBef>
              <a:spcAft>
                <a:spcPts val="0"/>
              </a:spcAft>
              <a:buNone/>
            </a:pPr>
            <a:r>
              <a:t/>
            </a:r>
            <a:endParaRPr sz="1300">
              <a:solidFill>
                <a:srgbClr val="002B42"/>
              </a:solidFill>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1" name="Shape 531"/>
        <p:cNvGrpSpPr/>
        <p:nvPr/>
      </p:nvGrpSpPr>
      <p:grpSpPr>
        <a:xfrm>
          <a:off x="0" y="0"/>
          <a:ext cx="0" cy="0"/>
          <a:chOff x="0" y="0"/>
          <a:chExt cx="0" cy="0"/>
        </a:xfrm>
      </p:grpSpPr>
      <p:sp>
        <p:nvSpPr>
          <p:cNvPr id="532" name="Google Shape;532;p72"/>
          <p:cNvSpPr txBox="1"/>
          <p:nvPr>
            <p:ph type="title"/>
          </p:nvPr>
        </p:nvSpPr>
        <p:spPr>
          <a:xfrm>
            <a:off x="118872" y="0"/>
            <a:ext cx="9008100" cy="736800"/>
          </a:xfrm>
          <a:prstGeom prst="rect">
            <a:avLst/>
          </a:prstGeom>
        </p:spPr>
        <p:txBody>
          <a:bodyPr anchorCtr="0" anchor="t" bIns="0" lIns="0" spcFirstLastPara="1" rIns="0" wrap="square" tIns="0">
            <a:noAutofit/>
          </a:bodyPr>
          <a:lstStyle/>
          <a:p>
            <a:pPr indent="0" lvl="0" marL="0" rtl="0" algn="l">
              <a:spcBef>
                <a:spcPts val="0"/>
              </a:spcBef>
              <a:spcAft>
                <a:spcPts val="0"/>
              </a:spcAft>
              <a:buSzPts val="990"/>
              <a:buNone/>
            </a:pPr>
            <a:r>
              <a:rPr lang="en" sz="3259">
                <a:latin typeface="Arial"/>
                <a:ea typeface="Arial"/>
                <a:cs typeface="Arial"/>
                <a:sym typeface="Arial"/>
              </a:rPr>
              <a:t>Examples of FastQC reports</a:t>
            </a:r>
            <a:endParaRPr sz="1660">
              <a:solidFill>
                <a:srgbClr val="1155CC"/>
              </a:solidFill>
              <a:latin typeface="Arial"/>
              <a:ea typeface="Arial"/>
              <a:cs typeface="Arial"/>
              <a:sym typeface="Arial"/>
            </a:endParaRPr>
          </a:p>
        </p:txBody>
      </p:sp>
      <p:sp>
        <p:nvSpPr>
          <p:cNvPr id="533" name="Google Shape;533;p72"/>
          <p:cNvSpPr txBox="1"/>
          <p:nvPr/>
        </p:nvSpPr>
        <p:spPr>
          <a:xfrm>
            <a:off x="318600" y="1126000"/>
            <a:ext cx="8506800" cy="33735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1000"/>
              </a:spcBef>
              <a:spcAft>
                <a:spcPts val="0"/>
              </a:spcAft>
              <a:buClr>
                <a:schemeClr val="dk1"/>
              </a:buClr>
              <a:buSzPts val="1100"/>
              <a:buFont typeface="Arial"/>
              <a:buNone/>
            </a:pPr>
            <a:r>
              <a:rPr lang="en" sz="2800">
                <a:solidFill>
                  <a:srgbClr val="002B42"/>
                </a:solidFill>
              </a:rPr>
              <a:t>Good Illumina data:</a:t>
            </a:r>
            <a:r>
              <a:rPr lang="en" sz="2800">
                <a:solidFill>
                  <a:srgbClr val="002B42"/>
                </a:solidFill>
                <a:uFill>
                  <a:noFill/>
                </a:uFill>
                <a:hlinkClick r:id="rId3">
                  <a:extLst>
                    <a:ext uri="{A12FA001-AC4F-418D-AE19-62706E023703}">
                      <ahyp:hlinkClr val="tx"/>
                    </a:ext>
                  </a:extLst>
                </a:hlinkClick>
              </a:rPr>
              <a:t> </a:t>
            </a:r>
            <a:r>
              <a:rPr lang="en" sz="2800" u="sng">
                <a:solidFill>
                  <a:schemeClr val="hlink"/>
                </a:solidFill>
                <a:hlinkClick r:id="rId4"/>
              </a:rPr>
              <a:t>https://www.bioinformatics.babraham.ac.uk/projects/fastqc/good_sequence_short_fastqc.html</a:t>
            </a:r>
            <a:endParaRPr sz="2800" u="sng">
              <a:solidFill>
                <a:schemeClr val="hlink"/>
              </a:solidFill>
            </a:endParaRPr>
          </a:p>
          <a:p>
            <a:pPr indent="0" lvl="0" marL="0" rtl="0" algn="l">
              <a:lnSpc>
                <a:spcPct val="90000"/>
              </a:lnSpc>
              <a:spcBef>
                <a:spcPts val="1000"/>
              </a:spcBef>
              <a:spcAft>
                <a:spcPts val="0"/>
              </a:spcAft>
              <a:buNone/>
            </a:pPr>
            <a:r>
              <a:t/>
            </a:r>
            <a:endParaRPr sz="2250">
              <a:solidFill>
                <a:schemeClr val="dk1"/>
              </a:solidFill>
            </a:endParaRPr>
          </a:p>
          <a:p>
            <a:pPr indent="0" lvl="0" marL="0" rtl="0" algn="l">
              <a:lnSpc>
                <a:spcPct val="90000"/>
              </a:lnSpc>
              <a:spcBef>
                <a:spcPts val="1000"/>
              </a:spcBef>
              <a:spcAft>
                <a:spcPts val="0"/>
              </a:spcAft>
              <a:buNone/>
            </a:pPr>
            <a:r>
              <a:rPr lang="en" sz="2800">
                <a:solidFill>
                  <a:srgbClr val="002B42"/>
                </a:solidFill>
              </a:rPr>
              <a:t>Bad Illumina data:</a:t>
            </a:r>
            <a:r>
              <a:rPr lang="en" sz="2800">
                <a:solidFill>
                  <a:srgbClr val="002B42"/>
                </a:solidFill>
                <a:uFill>
                  <a:noFill/>
                </a:uFill>
                <a:hlinkClick r:id="rId5">
                  <a:extLst>
                    <a:ext uri="{A12FA001-AC4F-418D-AE19-62706E023703}">
                      <ahyp:hlinkClr val="tx"/>
                    </a:ext>
                  </a:extLst>
                </a:hlinkClick>
              </a:rPr>
              <a:t> </a:t>
            </a:r>
            <a:r>
              <a:rPr lang="en" sz="2800" u="sng">
                <a:solidFill>
                  <a:schemeClr val="hlink"/>
                </a:solidFill>
                <a:hlinkClick r:id="rId6"/>
              </a:rPr>
              <a:t>https://www.bioinformatics.babraham.ac.uk/projects/fastqc/bad_sequence_fastqc.html</a:t>
            </a:r>
            <a:endParaRPr sz="2500">
              <a:solidFill>
                <a:srgbClr val="002B42"/>
              </a:solidFill>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7" name="Shape 537"/>
        <p:cNvGrpSpPr/>
        <p:nvPr/>
      </p:nvGrpSpPr>
      <p:grpSpPr>
        <a:xfrm>
          <a:off x="0" y="0"/>
          <a:ext cx="0" cy="0"/>
          <a:chOff x="0" y="0"/>
          <a:chExt cx="0" cy="0"/>
        </a:xfrm>
      </p:grpSpPr>
      <p:sp>
        <p:nvSpPr>
          <p:cNvPr id="538" name="Google Shape;538;p73"/>
          <p:cNvSpPr txBox="1"/>
          <p:nvPr>
            <p:ph type="title"/>
          </p:nvPr>
        </p:nvSpPr>
        <p:spPr>
          <a:xfrm>
            <a:off x="118872" y="0"/>
            <a:ext cx="9008100" cy="736800"/>
          </a:xfrm>
          <a:prstGeom prst="rect">
            <a:avLst/>
          </a:prstGeom>
        </p:spPr>
        <p:txBody>
          <a:bodyPr anchorCtr="0" anchor="t" bIns="0" lIns="0" spcFirstLastPara="1" rIns="0" wrap="square" tIns="0">
            <a:noAutofit/>
          </a:bodyPr>
          <a:lstStyle/>
          <a:p>
            <a:pPr indent="0" lvl="0" marL="0" rtl="0" algn="l">
              <a:spcBef>
                <a:spcPts val="0"/>
              </a:spcBef>
              <a:spcAft>
                <a:spcPts val="0"/>
              </a:spcAft>
              <a:buSzPts val="990"/>
              <a:buNone/>
            </a:pPr>
            <a:r>
              <a:rPr lang="en" sz="3259">
                <a:latin typeface="Arial"/>
                <a:ea typeface="Arial"/>
                <a:cs typeface="Arial"/>
                <a:sym typeface="Arial"/>
              </a:rPr>
              <a:t>What if QC gives warn/fail flag?</a:t>
            </a:r>
            <a:endParaRPr sz="1660">
              <a:solidFill>
                <a:srgbClr val="1155CC"/>
              </a:solidFill>
              <a:latin typeface="Arial"/>
              <a:ea typeface="Arial"/>
              <a:cs typeface="Arial"/>
              <a:sym typeface="Arial"/>
            </a:endParaRPr>
          </a:p>
        </p:txBody>
      </p:sp>
      <p:sp>
        <p:nvSpPr>
          <p:cNvPr id="539" name="Google Shape;539;p73"/>
          <p:cNvSpPr txBox="1"/>
          <p:nvPr/>
        </p:nvSpPr>
        <p:spPr>
          <a:xfrm>
            <a:off x="135900" y="897400"/>
            <a:ext cx="9008100" cy="3899400"/>
          </a:xfrm>
          <a:prstGeom prst="rect">
            <a:avLst/>
          </a:prstGeom>
          <a:noFill/>
          <a:ln>
            <a:noFill/>
          </a:ln>
        </p:spPr>
        <p:txBody>
          <a:bodyPr anchorCtr="0" anchor="t" bIns="91425" lIns="91425" spcFirstLastPara="1" rIns="91425" wrap="square" tIns="91425">
            <a:spAutoFit/>
          </a:bodyPr>
          <a:lstStyle/>
          <a:p>
            <a:pPr indent="-355600" lvl="0" marL="457200" rtl="0" algn="l">
              <a:lnSpc>
                <a:spcPct val="90000"/>
              </a:lnSpc>
              <a:spcBef>
                <a:spcPts val="1000"/>
              </a:spcBef>
              <a:spcAft>
                <a:spcPts val="0"/>
              </a:spcAft>
              <a:buClr>
                <a:srgbClr val="002B42"/>
              </a:buClr>
              <a:buSzPts val="2000"/>
              <a:buChar char="●"/>
            </a:pPr>
            <a:r>
              <a:rPr lang="en" sz="2000">
                <a:solidFill>
                  <a:srgbClr val="002B42"/>
                </a:solidFill>
              </a:rPr>
              <a:t>Non-normal GC content per read?</a:t>
            </a:r>
            <a:endParaRPr sz="2000">
              <a:solidFill>
                <a:srgbClr val="002B42"/>
              </a:solidFill>
            </a:endParaRPr>
          </a:p>
          <a:p>
            <a:pPr indent="-355600" lvl="1" marL="914400" rtl="0" algn="l">
              <a:lnSpc>
                <a:spcPct val="90000"/>
              </a:lnSpc>
              <a:spcBef>
                <a:spcPts val="0"/>
              </a:spcBef>
              <a:spcAft>
                <a:spcPts val="0"/>
              </a:spcAft>
              <a:buClr>
                <a:srgbClr val="002B42"/>
              </a:buClr>
              <a:buSzPts val="2000"/>
              <a:buChar char="○"/>
            </a:pPr>
            <a:r>
              <a:rPr lang="en" sz="2000">
                <a:solidFill>
                  <a:srgbClr val="002B42"/>
                </a:solidFill>
              </a:rPr>
              <a:t>Normal expected for whole-genome shotgun sequencing.</a:t>
            </a:r>
            <a:endParaRPr sz="2000">
              <a:solidFill>
                <a:srgbClr val="002B42"/>
              </a:solidFill>
            </a:endParaRPr>
          </a:p>
          <a:p>
            <a:pPr indent="-355600" lvl="1" marL="914400" rtl="0" algn="l">
              <a:lnSpc>
                <a:spcPct val="90000"/>
              </a:lnSpc>
              <a:spcBef>
                <a:spcPts val="0"/>
              </a:spcBef>
              <a:spcAft>
                <a:spcPts val="0"/>
              </a:spcAft>
              <a:buClr>
                <a:srgbClr val="002B42"/>
              </a:buClr>
              <a:buSzPts val="2000"/>
              <a:buChar char="○"/>
            </a:pPr>
            <a:r>
              <a:rPr lang="en" sz="2000">
                <a:solidFill>
                  <a:srgbClr val="002B42"/>
                </a:solidFill>
              </a:rPr>
              <a:t>RNA-seq might give different distributions.</a:t>
            </a:r>
            <a:endParaRPr sz="2000">
              <a:solidFill>
                <a:srgbClr val="002B42"/>
              </a:solidFill>
            </a:endParaRPr>
          </a:p>
          <a:p>
            <a:pPr indent="0" lvl="0" marL="457200" rtl="0" algn="l">
              <a:lnSpc>
                <a:spcPct val="90000"/>
              </a:lnSpc>
              <a:spcBef>
                <a:spcPts val="1000"/>
              </a:spcBef>
              <a:spcAft>
                <a:spcPts val="0"/>
              </a:spcAft>
              <a:buNone/>
            </a:pPr>
            <a:r>
              <a:t/>
            </a:r>
            <a:endParaRPr>
              <a:solidFill>
                <a:schemeClr val="dk1"/>
              </a:solidFill>
            </a:endParaRPr>
          </a:p>
          <a:p>
            <a:pPr indent="-355600" lvl="0" marL="457200" rtl="0" algn="l">
              <a:lnSpc>
                <a:spcPct val="90000"/>
              </a:lnSpc>
              <a:spcBef>
                <a:spcPts val="1000"/>
              </a:spcBef>
              <a:spcAft>
                <a:spcPts val="0"/>
              </a:spcAft>
              <a:buClr>
                <a:srgbClr val="002B42"/>
              </a:buClr>
              <a:buSzPts val="2000"/>
              <a:buChar char="●"/>
            </a:pPr>
            <a:r>
              <a:rPr lang="en" sz="2000">
                <a:solidFill>
                  <a:srgbClr val="002B42"/>
                </a:solidFill>
              </a:rPr>
              <a:t>Non-uniform sequence content per nucleotide?</a:t>
            </a:r>
            <a:endParaRPr sz="2000">
              <a:solidFill>
                <a:srgbClr val="002B42"/>
              </a:solidFill>
            </a:endParaRPr>
          </a:p>
          <a:p>
            <a:pPr indent="-355600" lvl="1" marL="914400" rtl="0" algn="l">
              <a:lnSpc>
                <a:spcPct val="90000"/>
              </a:lnSpc>
              <a:spcBef>
                <a:spcPts val="0"/>
              </a:spcBef>
              <a:spcAft>
                <a:spcPts val="0"/>
              </a:spcAft>
              <a:buClr>
                <a:srgbClr val="002B42"/>
              </a:buClr>
              <a:buSzPts val="2000"/>
              <a:buChar char="○"/>
            </a:pPr>
            <a:r>
              <a:rPr lang="en" sz="2000">
                <a:solidFill>
                  <a:srgbClr val="002B42"/>
                </a:solidFill>
              </a:rPr>
              <a:t>First 10-15 nt in RNA-seq often non-uniform.</a:t>
            </a:r>
            <a:endParaRPr sz="2000">
              <a:solidFill>
                <a:srgbClr val="002B42"/>
              </a:solidFill>
            </a:endParaRPr>
          </a:p>
          <a:p>
            <a:pPr indent="0" lvl="0" marL="457200" rtl="0" algn="l">
              <a:lnSpc>
                <a:spcPct val="90000"/>
              </a:lnSpc>
              <a:spcBef>
                <a:spcPts val="1000"/>
              </a:spcBef>
              <a:spcAft>
                <a:spcPts val="0"/>
              </a:spcAft>
              <a:buNone/>
            </a:pPr>
            <a:r>
              <a:t/>
            </a:r>
            <a:endParaRPr>
              <a:solidFill>
                <a:schemeClr val="dk1"/>
              </a:solidFill>
            </a:endParaRPr>
          </a:p>
          <a:p>
            <a:pPr indent="-355600" lvl="0" marL="457200" rtl="0" algn="l">
              <a:lnSpc>
                <a:spcPct val="90000"/>
              </a:lnSpc>
              <a:spcBef>
                <a:spcPts val="1000"/>
              </a:spcBef>
              <a:spcAft>
                <a:spcPts val="0"/>
              </a:spcAft>
              <a:buClr>
                <a:srgbClr val="002B42"/>
              </a:buClr>
              <a:buSzPts val="2000"/>
              <a:buChar char="●"/>
            </a:pPr>
            <a:r>
              <a:rPr lang="en" sz="2000">
                <a:solidFill>
                  <a:srgbClr val="002B42"/>
                </a:solidFill>
              </a:rPr>
              <a:t>High duplication levels or </a:t>
            </a:r>
            <a:r>
              <a:rPr lang="en" sz="2000">
                <a:solidFill>
                  <a:srgbClr val="002B42"/>
                </a:solidFill>
              </a:rPr>
              <a:t>overrepresented</a:t>
            </a:r>
            <a:r>
              <a:rPr lang="en" sz="2000">
                <a:solidFill>
                  <a:srgbClr val="002B42"/>
                </a:solidFill>
              </a:rPr>
              <a:t> sequences?</a:t>
            </a:r>
            <a:endParaRPr sz="2000">
              <a:solidFill>
                <a:srgbClr val="002B42"/>
              </a:solidFill>
            </a:endParaRPr>
          </a:p>
          <a:p>
            <a:pPr indent="-355600" lvl="1" marL="914400" rtl="0" algn="l">
              <a:lnSpc>
                <a:spcPct val="90000"/>
              </a:lnSpc>
              <a:spcBef>
                <a:spcPts val="0"/>
              </a:spcBef>
              <a:spcAft>
                <a:spcPts val="0"/>
              </a:spcAft>
              <a:buClr>
                <a:srgbClr val="002B42"/>
              </a:buClr>
              <a:buSzPts val="2000"/>
              <a:buChar char="○"/>
            </a:pPr>
            <a:r>
              <a:rPr lang="en" sz="2000">
                <a:solidFill>
                  <a:srgbClr val="002B42"/>
                </a:solidFill>
              </a:rPr>
              <a:t>Are they contaminants, e,g. adapters or PCR duplicates?</a:t>
            </a:r>
            <a:endParaRPr sz="2000">
              <a:solidFill>
                <a:srgbClr val="002B42"/>
              </a:solidFill>
            </a:endParaRPr>
          </a:p>
          <a:p>
            <a:pPr indent="-355600" lvl="1" marL="914400" rtl="0" algn="l">
              <a:lnSpc>
                <a:spcPct val="90000"/>
              </a:lnSpc>
              <a:spcBef>
                <a:spcPts val="0"/>
              </a:spcBef>
              <a:spcAft>
                <a:spcPts val="0"/>
              </a:spcAft>
              <a:buClr>
                <a:srgbClr val="002B42"/>
              </a:buClr>
              <a:buSzPts val="2000"/>
              <a:buChar char="○"/>
            </a:pPr>
            <a:r>
              <a:rPr lang="en" sz="2000">
                <a:solidFill>
                  <a:srgbClr val="002B42"/>
                </a:solidFill>
              </a:rPr>
              <a:t>If so, clean up contaminants.</a:t>
            </a:r>
            <a:endParaRPr sz="2000">
              <a:solidFill>
                <a:srgbClr val="002B42"/>
              </a:solidFill>
            </a:endParaRPr>
          </a:p>
          <a:p>
            <a:pPr indent="-355600" lvl="1" marL="914400" rtl="0" algn="l">
              <a:lnSpc>
                <a:spcPct val="90000"/>
              </a:lnSpc>
              <a:spcBef>
                <a:spcPts val="0"/>
              </a:spcBef>
              <a:spcAft>
                <a:spcPts val="0"/>
              </a:spcAft>
              <a:buClr>
                <a:srgbClr val="002B42"/>
              </a:buClr>
              <a:buSzPts val="2000"/>
              <a:buChar char="○"/>
            </a:pPr>
            <a:r>
              <a:rPr lang="en" sz="2000">
                <a:solidFill>
                  <a:srgbClr val="002B42"/>
                </a:solidFill>
              </a:rPr>
              <a:t>Could be attributed to highly abundant transcripts.</a:t>
            </a:r>
            <a:endParaRPr sz="2000">
              <a:solidFill>
                <a:srgbClr val="002B42"/>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3" name="Shape 543"/>
        <p:cNvGrpSpPr/>
        <p:nvPr/>
      </p:nvGrpSpPr>
      <p:grpSpPr>
        <a:xfrm>
          <a:off x="0" y="0"/>
          <a:ext cx="0" cy="0"/>
          <a:chOff x="0" y="0"/>
          <a:chExt cx="0" cy="0"/>
        </a:xfrm>
      </p:grpSpPr>
      <p:sp>
        <p:nvSpPr>
          <p:cNvPr id="544" name="Google Shape;544;p74"/>
          <p:cNvSpPr txBox="1"/>
          <p:nvPr>
            <p:ph type="title"/>
          </p:nvPr>
        </p:nvSpPr>
        <p:spPr>
          <a:xfrm>
            <a:off x="628650" y="28069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Demo </a:t>
            </a:r>
            <a:endParaRPr/>
          </a:p>
        </p:txBody>
      </p:sp>
      <p:sp>
        <p:nvSpPr>
          <p:cNvPr id="545" name="Google Shape;545;p74"/>
          <p:cNvSpPr txBox="1"/>
          <p:nvPr>
            <p:ph idx="1" type="body"/>
          </p:nvPr>
        </p:nvSpPr>
        <p:spPr>
          <a:xfrm>
            <a:off x="628650" y="1017494"/>
            <a:ext cx="7886700" cy="3263400"/>
          </a:xfrm>
          <a:prstGeom prst="rect">
            <a:avLst/>
          </a:prstGeom>
        </p:spPr>
        <p:txBody>
          <a:bodyPr anchorCtr="0" anchor="t" bIns="0" lIns="0" spcFirstLastPara="1" rIns="0" wrap="square" tIns="0">
            <a:normAutofit/>
          </a:bodyPr>
          <a:lstStyle/>
          <a:p>
            <a:pPr indent="-381000" lvl="0" marL="457200" rtl="0" algn="l">
              <a:spcBef>
                <a:spcPts val="800"/>
              </a:spcBef>
              <a:spcAft>
                <a:spcPts val="0"/>
              </a:spcAft>
              <a:buSzPts val="2400"/>
              <a:buFont typeface="Arial"/>
              <a:buChar char="●"/>
            </a:pPr>
            <a:r>
              <a:rPr lang="en" sz="2400">
                <a:latin typeface="Arial"/>
                <a:ea typeface="Arial"/>
                <a:cs typeface="Arial"/>
                <a:sym typeface="Arial"/>
              </a:rPr>
              <a:t>Login to Galaxy/Wynton</a:t>
            </a:r>
            <a:endParaRPr sz="2400">
              <a:latin typeface="Arial"/>
              <a:ea typeface="Arial"/>
              <a:cs typeface="Arial"/>
              <a:sym typeface="Arial"/>
            </a:endParaRPr>
          </a:p>
          <a:p>
            <a:pPr indent="0" lvl="0" marL="457200" rtl="0" algn="l">
              <a:spcBef>
                <a:spcPts val="800"/>
              </a:spcBef>
              <a:spcAft>
                <a:spcPts val="0"/>
              </a:spcAft>
              <a:buNone/>
            </a:pPr>
            <a:r>
              <a:t/>
            </a:r>
            <a:endParaRPr sz="2400">
              <a:latin typeface="Arial"/>
              <a:ea typeface="Arial"/>
              <a:cs typeface="Arial"/>
              <a:sym typeface="Arial"/>
            </a:endParaRPr>
          </a:p>
          <a:p>
            <a:pPr indent="-381000" lvl="0" marL="457200" rtl="0" algn="l">
              <a:spcBef>
                <a:spcPts val="800"/>
              </a:spcBef>
              <a:spcAft>
                <a:spcPts val="0"/>
              </a:spcAft>
              <a:buSzPts val="2400"/>
              <a:buFont typeface="Arial"/>
              <a:buChar char="●"/>
            </a:pPr>
            <a:r>
              <a:rPr lang="en" sz="2400">
                <a:latin typeface="Arial"/>
                <a:ea typeface="Arial"/>
                <a:cs typeface="Arial"/>
                <a:sym typeface="Arial"/>
              </a:rPr>
              <a:t>Uploading FASTQ files to Galaxy/Wynton</a:t>
            </a:r>
            <a:endParaRPr sz="2400">
              <a:latin typeface="Arial"/>
              <a:ea typeface="Arial"/>
              <a:cs typeface="Arial"/>
              <a:sym typeface="Arial"/>
            </a:endParaRPr>
          </a:p>
          <a:p>
            <a:pPr indent="0" lvl="0" marL="457200" rtl="0" algn="l">
              <a:spcBef>
                <a:spcPts val="800"/>
              </a:spcBef>
              <a:spcAft>
                <a:spcPts val="0"/>
              </a:spcAft>
              <a:buNone/>
            </a:pPr>
            <a:r>
              <a:t/>
            </a:r>
            <a:endParaRPr sz="2400">
              <a:latin typeface="Arial"/>
              <a:ea typeface="Arial"/>
              <a:cs typeface="Arial"/>
              <a:sym typeface="Arial"/>
            </a:endParaRPr>
          </a:p>
          <a:p>
            <a:pPr indent="-381000" lvl="0" marL="457200" rtl="0" algn="l">
              <a:spcBef>
                <a:spcPts val="800"/>
              </a:spcBef>
              <a:spcAft>
                <a:spcPts val="0"/>
              </a:spcAft>
              <a:buSzPts val="2400"/>
              <a:buFont typeface="Arial"/>
              <a:buChar char="●"/>
            </a:pPr>
            <a:r>
              <a:rPr lang="en" sz="2400">
                <a:latin typeface="Arial"/>
                <a:ea typeface="Arial"/>
                <a:cs typeface="Arial"/>
                <a:sym typeface="Arial"/>
              </a:rPr>
              <a:t>Running FASTQC</a:t>
            </a:r>
            <a:endParaRPr sz="2400">
              <a:latin typeface="Arial"/>
              <a:ea typeface="Arial"/>
              <a:cs typeface="Arial"/>
              <a:sym typeface="Arial"/>
            </a:endParaRPr>
          </a:p>
          <a:p>
            <a:pPr indent="0" lvl="0" marL="457200" rtl="0" algn="l">
              <a:spcBef>
                <a:spcPts val="800"/>
              </a:spcBef>
              <a:spcAft>
                <a:spcPts val="0"/>
              </a:spcAft>
              <a:buNone/>
            </a:pPr>
            <a:r>
              <a:t/>
            </a:r>
            <a:endParaRPr sz="2400">
              <a:latin typeface="Arial"/>
              <a:ea typeface="Arial"/>
              <a:cs typeface="Arial"/>
              <a:sym typeface="Arial"/>
            </a:endParaRPr>
          </a:p>
          <a:p>
            <a:pPr indent="-381000" lvl="0" marL="457200" rtl="0" algn="l">
              <a:spcBef>
                <a:spcPts val="800"/>
              </a:spcBef>
              <a:spcAft>
                <a:spcPts val="0"/>
              </a:spcAft>
              <a:buSzPts val="2400"/>
              <a:buFont typeface="Arial"/>
              <a:buChar char="●"/>
            </a:pPr>
            <a:r>
              <a:rPr lang="en" sz="2400"/>
              <a:t>Checking the adapter content</a:t>
            </a:r>
            <a:endParaRPr sz="2400">
              <a:latin typeface="Arial"/>
              <a:ea typeface="Arial"/>
              <a:cs typeface="Arial"/>
              <a:sym typeface="Arial"/>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9" name="Shape 549"/>
        <p:cNvGrpSpPr/>
        <p:nvPr/>
      </p:nvGrpSpPr>
      <p:grpSpPr>
        <a:xfrm>
          <a:off x="0" y="0"/>
          <a:ext cx="0" cy="0"/>
          <a:chOff x="0" y="0"/>
          <a:chExt cx="0" cy="0"/>
        </a:xfrm>
      </p:grpSpPr>
      <p:sp>
        <p:nvSpPr>
          <p:cNvPr id="550" name="Google Shape;550;p75"/>
          <p:cNvSpPr txBox="1"/>
          <p:nvPr/>
        </p:nvSpPr>
        <p:spPr>
          <a:xfrm>
            <a:off x="135900" y="821200"/>
            <a:ext cx="8707800" cy="4085700"/>
          </a:xfrm>
          <a:prstGeom prst="rect">
            <a:avLst/>
          </a:prstGeom>
          <a:noFill/>
          <a:ln>
            <a:noFill/>
          </a:ln>
        </p:spPr>
        <p:txBody>
          <a:bodyPr anchorCtr="0" anchor="t" bIns="91425" lIns="91425" spcFirstLastPara="1" rIns="91425" wrap="square" tIns="91425">
            <a:spAutoFit/>
          </a:bodyPr>
          <a:lstStyle/>
          <a:p>
            <a:pPr indent="-355600" lvl="0" marL="457200" rtl="0" algn="l">
              <a:lnSpc>
                <a:spcPct val="115000"/>
              </a:lnSpc>
              <a:spcBef>
                <a:spcPts val="1000"/>
              </a:spcBef>
              <a:spcAft>
                <a:spcPts val="0"/>
              </a:spcAft>
              <a:buClr>
                <a:srgbClr val="002B42"/>
              </a:buClr>
              <a:buSzPts val="2000"/>
              <a:buChar char="●"/>
            </a:pPr>
            <a:r>
              <a:rPr lang="en" sz="2000">
                <a:solidFill>
                  <a:srgbClr val="002B42"/>
                </a:solidFill>
              </a:rPr>
              <a:t>Small dataset with 100k reads (for practice only).</a:t>
            </a:r>
            <a:endParaRPr sz="2000">
              <a:solidFill>
                <a:srgbClr val="002B42"/>
              </a:solidFill>
            </a:endParaRPr>
          </a:p>
          <a:p>
            <a:pPr indent="-355600" lvl="1" marL="914400" rtl="0" algn="l">
              <a:lnSpc>
                <a:spcPct val="115000"/>
              </a:lnSpc>
              <a:spcBef>
                <a:spcPts val="0"/>
              </a:spcBef>
              <a:spcAft>
                <a:spcPts val="0"/>
              </a:spcAft>
              <a:buClr>
                <a:srgbClr val="002B42"/>
              </a:buClr>
              <a:buSzPts val="2000"/>
              <a:buChar char="○"/>
            </a:pPr>
            <a:r>
              <a:rPr lang="en" sz="2000">
                <a:solidFill>
                  <a:srgbClr val="002B42"/>
                </a:solidFill>
              </a:rPr>
              <a:t>FASTQ to tallying counts.</a:t>
            </a:r>
            <a:endParaRPr sz="2000">
              <a:solidFill>
                <a:srgbClr val="002B42"/>
              </a:solidFill>
            </a:endParaRPr>
          </a:p>
          <a:p>
            <a:pPr indent="0" lvl="0" marL="0" rtl="0" algn="l">
              <a:lnSpc>
                <a:spcPct val="115000"/>
              </a:lnSpc>
              <a:spcBef>
                <a:spcPts val="1000"/>
              </a:spcBef>
              <a:spcAft>
                <a:spcPts val="0"/>
              </a:spcAft>
              <a:buNone/>
            </a:pPr>
            <a:r>
              <a:t/>
            </a:r>
            <a:endParaRPr sz="700">
              <a:solidFill>
                <a:srgbClr val="002B42"/>
              </a:solidFill>
            </a:endParaRPr>
          </a:p>
          <a:p>
            <a:pPr indent="-355600" lvl="0" marL="457200" rtl="0" algn="l">
              <a:lnSpc>
                <a:spcPct val="115000"/>
              </a:lnSpc>
              <a:spcBef>
                <a:spcPts val="1000"/>
              </a:spcBef>
              <a:spcAft>
                <a:spcPts val="0"/>
              </a:spcAft>
              <a:buClr>
                <a:srgbClr val="002B42"/>
              </a:buClr>
              <a:buSzPts val="2000"/>
              <a:buChar char="●"/>
            </a:pPr>
            <a:r>
              <a:rPr lang="en" sz="2000">
                <a:solidFill>
                  <a:srgbClr val="002B42"/>
                </a:solidFill>
              </a:rPr>
              <a:t>Analysis of real datasets can take time. Real sequenced read libraries can be found online </a:t>
            </a:r>
            <a:r>
              <a:rPr lang="en" sz="2000" u="sng">
                <a:solidFill>
                  <a:schemeClr val="hlink"/>
                </a:solidFill>
                <a:hlinkClick r:id="rId3"/>
              </a:rPr>
              <a:t>https://www.ncbi.nlm.nih.gov/sra/</a:t>
            </a:r>
            <a:r>
              <a:rPr lang="en" sz="2000">
                <a:solidFill>
                  <a:srgbClr val="002B42"/>
                </a:solidFill>
              </a:rPr>
              <a:t>. </a:t>
            </a:r>
            <a:endParaRPr sz="2000">
              <a:solidFill>
                <a:srgbClr val="002B42"/>
              </a:solidFill>
            </a:endParaRPr>
          </a:p>
          <a:p>
            <a:pPr indent="0" lvl="0" marL="457200" rtl="0" algn="l">
              <a:lnSpc>
                <a:spcPct val="115000"/>
              </a:lnSpc>
              <a:spcBef>
                <a:spcPts val="1000"/>
              </a:spcBef>
              <a:spcAft>
                <a:spcPts val="0"/>
              </a:spcAft>
              <a:buNone/>
            </a:pPr>
            <a:r>
              <a:t/>
            </a:r>
            <a:endParaRPr sz="700">
              <a:solidFill>
                <a:srgbClr val="002B42"/>
              </a:solidFill>
            </a:endParaRPr>
          </a:p>
          <a:p>
            <a:pPr indent="-355600" lvl="0" marL="457200" rtl="0" algn="l">
              <a:lnSpc>
                <a:spcPct val="115000"/>
              </a:lnSpc>
              <a:spcBef>
                <a:spcPts val="1000"/>
              </a:spcBef>
              <a:spcAft>
                <a:spcPts val="0"/>
              </a:spcAft>
              <a:buClr>
                <a:srgbClr val="002B42"/>
              </a:buClr>
              <a:buSzPts val="2000"/>
              <a:buChar char="●"/>
            </a:pPr>
            <a:r>
              <a:rPr lang="en" sz="2000">
                <a:solidFill>
                  <a:srgbClr val="002B42"/>
                </a:solidFill>
              </a:rPr>
              <a:t>The practice dataset has a low number of reads, which is not meaningful for differential gene expression analysis. Hence, for differential gene expression analysis use a real counts matrix, an example of which can be found at </a:t>
            </a:r>
            <a:r>
              <a:rPr lang="en" sz="2000" u="sng">
                <a:solidFill>
                  <a:schemeClr val="hlink"/>
                </a:solidFill>
                <a:hlinkClick r:id="rId4"/>
              </a:rPr>
              <a:t>https://www.ncbi.nlm.nih.gov/geo/query/acc.cgi?acc=GSE49712</a:t>
            </a:r>
            <a:r>
              <a:rPr lang="en" sz="2000">
                <a:solidFill>
                  <a:srgbClr val="002B42"/>
                </a:solidFill>
              </a:rPr>
              <a:t>. </a:t>
            </a:r>
            <a:endParaRPr sz="2000">
              <a:solidFill>
                <a:srgbClr val="002B42"/>
              </a:solidFill>
            </a:endParaRPr>
          </a:p>
        </p:txBody>
      </p:sp>
      <p:sp>
        <p:nvSpPr>
          <p:cNvPr id="551" name="Google Shape;551;p75"/>
          <p:cNvSpPr txBox="1"/>
          <p:nvPr/>
        </p:nvSpPr>
        <p:spPr>
          <a:xfrm>
            <a:off x="272400" y="152400"/>
            <a:ext cx="8571000" cy="7368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Dataset</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31"/>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Goals</a:t>
            </a:r>
            <a:endParaRPr/>
          </a:p>
        </p:txBody>
      </p:sp>
      <p:sp>
        <p:nvSpPr>
          <p:cNvPr id="134" name="Google Shape;134;p31"/>
          <p:cNvSpPr txBox="1"/>
          <p:nvPr>
            <p:ph idx="1" type="body"/>
          </p:nvPr>
        </p:nvSpPr>
        <p:spPr>
          <a:xfrm>
            <a:off x="628650" y="1197294"/>
            <a:ext cx="7886700" cy="32634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None/>
            </a:pPr>
            <a:r>
              <a:rPr lang="en" sz="2200">
                <a:solidFill>
                  <a:schemeClr val="accent2"/>
                </a:solidFill>
                <a:latin typeface="Arial"/>
                <a:ea typeface="Arial"/>
                <a:cs typeface="Arial"/>
                <a:sym typeface="Arial"/>
              </a:rPr>
              <a:t>By the end of this workshop you should be able to:</a:t>
            </a:r>
            <a:endParaRPr sz="2200">
              <a:solidFill>
                <a:schemeClr val="accent2"/>
              </a:solidFill>
              <a:latin typeface="Arial"/>
              <a:ea typeface="Arial"/>
              <a:cs typeface="Arial"/>
              <a:sym typeface="Arial"/>
            </a:endParaRPr>
          </a:p>
          <a:p>
            <a:pPr indent="0" lvl="0" marL="0" rtl="0" algn="l">
              <a:spcBef>
                <a:spcPts val="0"/>
              </a:spcBef>
              <a:spcAft>
                <a:spcPts val="0"/>
              </a:spcAft>
              <a:buNone/>
            </a:pPr>
            <a:r>
              <a:t/>
            </a:r>
            <a:endParaRPr sz="2200">
              <a:latin typeface="Arial"/>
              <a:ea typeface="Arial"/>
              <a:cs typeface="Arial"/>
              <a:sym typeface="Arial"/>
            </a:endParaRPr>
          </a:p>
          <a:p>
            <a:pPr indent="-361950" lvl="0" marL="457200" rtl="0" algn="l">
              <a:lnSpc>
                <a:spcPct val="150000"/>
              </a:lnSpc>
              <a:spcBef>
                <a:spcPts val="0"/>
              </a:spcBef>
              <a:spcAft>
                <a:spcPts val="0"/>
              </a:spcAft>
              <a:buSzPts val="2100"/>
              <a:buChar char="●"/>
            </a:pPr>
            <a:r>
              <a:rPr lang="en">
                <a:latin typeface="Arial"/>
                <a:ea typeface="Arial"/>
                <a:cs typeface="Arial"/>
                <a:sym typeface="Arial"/>
              </a:rPr>
              <a:t>Demystify each step of the </a:t>
            </a:r>
            <a:r>
              <a:rPr lang="en">
                <a:latin typeface="Arial"/>
                <a:ea typeface="Arial"/>
                <a:cs typeface="Arial"/>
                <a:sym typeface="Arial"/>
              </a:rPr>
              <a:t>RNA-Seq data analysis</a:t>
            </a:r>
            <a:endParaRPr>
              <a:latin typeface="Arial"/>
              <a:ea typeface="Arial"/>
              <a:cs typeface="Arial"/>
              <a:sym typeface="Arial"/>
            </a:endParaRPr>
          </a:p>
          <a:p>
            <a:pPr indent="-361950" lvl="0" marL="457200" rtl="0" algn="l">
              <a:lnSpc>
                <a:spcPct val="150000"/>
              </a:lnSpc>
              <a:spcBef>
                <a:spcPts val="0"/>
              </a:spcBef>
              <a:spcAft>
                <a:spcPts val="0"/>
              </a:spcAft>
              <a:buSzPts val="2100"/>
              <a:buChar char="●"/>
            </a:pPr>
            <a:r>
              <a:rPr lang="en">
                <a:latin typeface="Arial"/>
                <a:ea typeface="Arial"/>
                <a:cs typeface="Arial"/>
                <a:sym typeface="Arial"/>
              </a:rPr>
              <a:t>Understand the bioinformatic pipeline from raw data</a:t>
            </a:r>
            <a:endParaRPr>
              <a:latin typeface="Arial"/>
              <a:ea typeface="Arial"/>
              <a:cs typeface="Arial"/>
              <a:sym typeface="Arial"/>
            </a:endParaRPr>
          </a:p>
          <a:p>
            <a:pPr indent="-361950" lvl="0" marL="457200" rtl="0" algn="l">
              <a:lnSpc>
                <a:spcPct val="150000"/>
              </a:lnSpc>
              <a:spcBef>
                <a:spcPts val="0"/>
              </a:spcBef>
              <a:spcAft>
                <a:spcPts val="0"/>
              </a:spcAft>
              <a:buSzPts val="2100"/>
              <a:buChar char="●"/>
            </a:pPr>
            <a:r>
              <a:rPr lang="en">
                <a:latin typeface="Arial"/>
                <a:ea typeface="Arial"/>
                <a:cs typeface="Arial"/>
                <a:sym typeface="Arial"/>
              </a:rPr>
              <a:t>Enable informed conversations with computational biologists</a:t>
            </a:r>
            <a:endParaRPr>
              <a:latin typeface="Arial"/>
              <a:ea typeface="Arial"/>
              <a:cs typeface="Arial"/>
              <a:sym typeface="Arial"/>
            </a:endParaRPr>
          </a:p>
          <a:p>
            <a:pPr indent="-361950" lvl="0" marL="457200" rtl="0" algn="l">
              <a:lnSpc>
                <a:spcPct val="150000"/>
              </a:lnSpc>
              <a:spcBef>
                <a:spcPts val="0"/>
              </a:spcBef>
              <a:spcAft>
                <a:spcPts val="0"/>
              </a:spcAft>
              <a:buSzPts val="2100"/>
              <a:buChar char="●"/>
            </a:pPr>
            <a:r>
              <a:rPr lang="en">
                <a:latin typeface="Arial"/>
                <a:ea typeface="Arial"/>
                <a:cs typeface="Arial"/>
                <a:sym typeface="Arial"/>
              </a:rPr>
              <a:t>Demonstrate how to analyze data </a:t>
            </a:r>
            <a:r>
              <a:rPr lang="en" sz="2100">
                <a:latin typeface="Arial"/>
                <a:ea typeface="Arial"/>
                <a:cs typeface="Arial"/>
                <a:sym typeface="Arial"/>
              </a:rPr>
              <a:t>using a graphical user interface (Galaxy) </a:t>
            </a:r>
            <a:r>
              <a:rPr lang="en">
                <a:latin typeface="Arial"/>
                <a:ea typeface="Arial"/>
                <a:cs typeface="Arial"/>
                <a:sym typeface="Arial"/>
              </a:rPr>
              <a:t>and</a:t>
            </a:r>
            <a:r>
              <a:rPr lang="en" sz="2100">
                <a:latin typeface="Arial"/>
                <a:ea typeface="Arial"/>
                <a:cs typeface="Arial"/>
                <a:sym typeface="Arial"/>
              </a:rPr>
              <a:t> a high-performance compute (HPC) cluster (</a:t>
            </a:r>
            <a:r>
              <a:rPr lang="en">
                <a:latin typeface="Arial"/>
                <a:ea typeface="Arial"/>
                <a:cs typeface="Arial"/>
                <a:sym typeface="Arial"/>
              </a:rPr>
              <a:t>Wynton)</a:t>
            </a:r>
            <a:endParaRPr sz="2100">
              <a:latin typeface="Arial"/>
              <a:ea typeface="Arial"/>
              <a:cs typeface="Arial"/>
              <a:sym typeface="Arial"/>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555" name="Shape 555"/>
        <p:cNvGrpSpPr/>
        <p:nvPr/>
      </p:nvGrpSpPr>
      <p:grpSpPr>
        <a:xfrm>
          <a:off x="0" y="0"/>
          <a:ext cx="0" cy="0"/>
          <a:chOff x="0" y="0"/>
          <a:chExt cx="0" cy="0"/>
        </a:xfrm>
      </p:grpSpPr>
      <p:sp>
        <p:nvSpPr>
          <p:cNvPr id="556" name="Google Shape;556;p76"/>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Poll</a:t>
            </a:r>
            <a:endParaRPr/>
          </a:p>
        </p:txBody>
      </p:sp>
      <p:sp>
        <p:nvSpPr>
          <p:cNvPr id="557" name="Google Shape;557;p76"/>
          <p:cNvSpPr txBox="1"/>
          <p:nvPr>
            <p:ph idx="1" type="body"/>
          </p:nvPr>
        </p:nvSpPr>
        <p:spPr>
          <a:xfrm>
            <a:off x="628650" y="1369219"/>
            <a:ext cx="7886700" cy="3263400"/>
          </a:xfrm>
          <a:prstGeom prst="rect">
            <a:avLst/>
          </a:prstGeom>
        </p:spPr>
        <p:txBody>
          <a:bodyPr anchorCtr="0" anchor="t" bIns="0" lIns="0" spcFirstLastPara="1" rIns="0" wrap="square" tIns="0">
            <a:normAutofit/>
          </a:bodyPr>
          <a:lstStyle/>
          <a:p>
            <a:pPr indent="0" lvl="0" marL="0" rtl="0" algn="l">
              <a:spcBef>
                <a:spcPts val="800"/>
              </a:spcBef>
              <a:spcAft>
                <a:spcPts val="0"/>
              </a:spcAft>
              <a:buNone/>
            </a:pPr>
            <a:r>
              <a:rPr lang="en">
                <a:latin typeface="Arial"/>
                <a:ea typeface="Arial"/>
                <a:cs typeface="Arial"/>
                <a:sym typeface="Arial"/>
              </a:rPr>
              <a:t>Where should we do the remaining demo</a:t>
            </a:r>
            <a:r>
              <a:rPr lang="en">
                <a:latin typeface="Arial"/>
                <a:ea typeface="Arial"/>
                <a:cs typeface="Arial"/>
                <a:sym typeface="Arial"/>
              </a:rPr>
              <a:t>?</a:t>
            </a:r>
            <a:endParaRPr>
              <a:latin typeface="Arial"/>
              <a:ea typeface="Arial"/>
              <a:cs typeface="Arial"/>
              <a:sym typeface="Arial"/>
            </a:endParaRPr>
          </a:p>
          <a:p>
            <a:pPr indent="-273050" lvl="0" marL="685800" rtl="0" algn="l">
              <a:spcBef>
                <a:spcPts val="800"/>
              </a:spcBef>
              <a:spcAft>
                <a:spcPts val="0"/>
              </a:spcAft>
              <a:buSzPts val="1700"/>
              <a:buAutoNum type="arabicPeriod"/>
            </a:pPr>
            <a:r>
              <a:rPr lang="en">
                <a:latin typeface="Arial"/>
                <a:ea typeface="Arial"/>
                <a:cs typeface="Arial"/>
                <a:sym typeface="Arial"/>
              </a:rPr>
              <a:t>Galaxy</a:t>
            </a:r>
            <a:endParaRPr>
              <a:latin typeface="Arial"/>
              <a:ea typeface="Arial"/>
              <a:cs typeface="Arial"/>
              <a:sym typeface="Arial"/>
            </a:endParaRPr>
          </a:p>
          <a:p>
            <a:pPr indent="-273050" lvl="0" marL="685800" rtl="0" algn="l">
              <a:spcBef>
                <a:spcPts val="0"/>
              </a:spcBef>
              <a:spcAft>
                <a:spcPts val="0"/>
              </a:spcAft>
              <a:buSzPts val="1700"/>
              <a:buFont typeface="Arial"/>
              <a:buAutoNum type="arabicPeriod"/>
            </a:pPr>
            <a:r>
              <a:rPr lang="en">
                <a:latin typeface="Arial"/>
                <a:ea typeface="Arial"/>
                <a:cs typeface="Arial"/>
                <a:sym typeface="Arial"/>
              </a:rPr>
              <a:t>Wynton</a:t>
            </a:r>
            <a:endParaRPr>
              <a:latin typeface="Arial"/>
              <a:ea typeface="Arial"/>
              <a:cs typeface="Arial"/>
              <a:sym typeface="Arial"/>
            </a:endParaRPr>
          </a:p>
          <a:p>
            <a:pPr indent="-273050" lvl="0" marL="685800" rtl="0" algn="l">
              <a:spcBef>
                <a:spcPts val="0"/>
              </a:spcBef>
              <a:spcAft>
                <a:spcPts val="0"/>
              </a:spcAft>
              <a:buSzPts val="1700"/>
              <a:buFont typeface="Arial"/>
              <a:buAutoNum type="arabicPeriod"/>
            </a:pPr>
            <a:r>
              <a:rPr lang="en">
                <a:latin typeface="Arial"/>
                <a:ea typeface="Arial"/>
                <a:cs typeface="Arial"/>
                <a:sym typeface="Arial"/>
              </a:rPr>
              <a:t>No preference</a:t>
            </a:r>
            <a:endParaRPr>
              <a:latin typeface="Arial"/>
              <a:ea typeface="Arial"/>
              <a:cs typeface="Arial"/>
              <a:sym typeface="Arial"/>
            </a:endParaRPr>
          </a:p>
          <a:p>
            <a:pPr indent="0" lvl="0" marL="457200" rtl="0" algn="l">
              <a:spcBef>
                <a:spcPts val="800"/>
              </a:spcBef>
              <a:spcAft>
                <a:spcPts val="0"/>
              </a:spcAft>
              <a:buNone/>
            </a:pPr>
            <a:r>
              <a:t/>
            </a:r>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1" name="Shape 561"/>
        <p:cNvGrpSpPr/>
        <p:nvPr/>
      </p:nvGrpSpPr>
      <p:grpSpPr>
        <a:xfrm>
          <a:off x="0" y="0"/>
          <a:ext cx="0" cy="0"/>
          <a:chOff x="0" y="0"/>
          <a:chExt cx="0" cy="0"/>
        </a:xfrm>
      </p:grpSpPr>
      <p:sp>
        <p:nvSpPr>
          <p:cNvPr id="562" name="Google Shape;562;p77"/>
          <p:cNvSpPr txBox="1"/>
          <p:nvPr>
            <p:ph type="title"/>
          </p:nvPr>
        </p:nvSpPr>
        <p:spPr>
          <a:xfrm>
            <a:off x="118872" y="0"/>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sz="3100"/>
              <a:t>Session 1: Take-home messages</a:t>
            </a:r>
            <a:endParaRPr sz="3100"/>
          </a:p>
        </p:txBody>
      </p:sp>
      <p:sp>
        <p:nvSpPr>
          <p:cNvPr id="563" name="Google Shape;563;p77"/>
          <p:cNvSpPr txBox="1"/>
          <p:nvPr/>
        </p:nvSpPr>
        <p:spPr>
          <a:xfrm>
            <a:off x="118875" y="465375"/>
            <a:ext cx="8727000" cy="1971600"/>
          </a:xfrm>
          <a:prstGeom prst="rect">
            <a:avLst/>
          </a:prstGeom>
          <a:noFill/>
          <a:ln>
            <a:noFill/>
          </a:ln>
        </p:spPr>
        <p:txBody>
          <a:bodyPr anchorCtr="0" anchor="t" bIns="91425" lIns="91425" spcFirstLastPara="1" rIns="91425" wrap="square" tIns="91425">
            <a:spAutoFit/>
          </a:bodyPr>
          <a:lstStyle/>
          <a:p>
            <a:pPr indent="-349250" lvl="0" marL="457200" rtl="0" algn="l">
              <a:lnSpc>
                <a:spcPct val="90000"/>
              </a:lnSpc>
              <a:spcBef>
                <a:spcPts val="0"/>
              </a:spcBef>
              <a:spcAft>
                <a:spcPts val="0"/>
              </a:spcAft>
              <a:buClr>
                <a:schemeClr val="dk1"/>
              </a:buClr>
              <a:buSzPts val="1900"/>
              <a:buAutoNum type="arabicParenR"/>
            </a:pPr>
            <a:r>
              <a:rPr lang="en" sz="1900">
                <a:solidFill>
                  <a:schemeClr val="dk1"/>
                </a:solidFill>
              </a:rPr>
              <a:t>Define your hypothesis and datasets before planning RNA-seq experiment</a:t>
            </a:r>
            <a:endParaRPr sz="1900">
              <a:solidFill>
                <a:schemeClr val="dk1"/>
              </a:solidFill>
            </a:endParaRPr>
          </a:p>
          <a:p>
            <a:pPr indent="0" lvl="0" marL="0" rtl="0" algn="l">
              <a:lnSpc>
                <a:spcPct val="90000"/>
              </a:lnSpc>
              <a:spcBef>
                <a:spcPts val="0"/>
              </a:spcBef>
              <a:spcAft>
                <a:spcPts val="0"/>
              </a:spcAft>
              <a:buNone/>
            </a:pPr>
            <a:r>
              <a:t/>
            </a:r>
            <a:endParaRPr sz="1900">
              <a:solidFill>
                <a:schemeClr val="dk1"/>
              </a:solidFill>
            </a:endParaRPr>
          </a:p>
          <a:p>
            <a:pPr indent="-349250" lvl="0" marL="457200" rtl="0" algn="l">
              <a:lnSpc>
                <a:spcPct val="90000"/>
              </a:lnSpc>
              <a:spcBef>
                <a:spcPts val="0"/>
              </a:spcBef>
              <a:spcAft>
                <a:spcPts val="0"/>
              </a:spcAft>
              <a:buClr>
                <a:schemeClr val="dk1"/>
              </a:buClr>
              <a:buSzPts val="1900"/>
              <a:buAutoNum type="arabicParenR"/>
            </a:pPr>
            <a:r>
              <a:rPr lang="en" sz="1900">
                <a:solidFill>
                  <a:schemeClr val="dk1"/>
                </a:solidFill>
              </a:rPr>
              <a:t>Each steps of the analysis can be affected by some kind of bias - Check the quality after each step!</a:t>
            </a:r>
            <a:endParaRPr sz="1900">
              <a:solidFill>
                <a:schemeClr val="dk1"/>
              </a:solidFill>
            </a:endParaRPr>
          </a:p>
          <a:p>
            <a:pPr indent="0" lvl="0" marL="0" rtl="0" algn="l">
              <a:lnSpc>
                <a:spcPct val="90000"/>
              </a:lnSpc>
              <a:spcBef>
                <a:spcPts val="0"/>
              </a:spcBef>
              <a:spcAft>
                <a:spcPts val="0"/>
              </a:spcAft>
              <a:buNone/>
            </a:pPr>
            <a:r>
              <a:t/>
            </a:r>
            <a:endParaRPr sz="1500">
              <a:solidFill>
                <a:schemeClr val="dk1"/>
              </a:solidFill>
            </a:endParaRPr>
          </a:p>
          <a:p>
            <a:pPr indent="-349250" lvl="0" marL="457200" rtl="0" algn="l">
              <a:lnSpc>
                <a:spcPct val="90000"/>
              </a:lnSpc>
              <a:spcBef>
                <a:spcPts val="0"/>
              </a:spcBef>
              <a:spcAft>
                <a:spcPts val="0"/>
              </a:spcAft>
              <a:buClr>
                <a:schemeClr val="dk1"/>
              </a:buClr>
              <a:buSzPts val="1900"/>
              <a:buAutoNum type="arabicParenR"/>
            </a:pPr>
            <a:r>
              <a:rPr lang="en" sz="1900">
                <a:solidFill>
                  <a:schemeClr val="dk1"/>
                </a:solidFill>
              </a:rPr>
              <a:t>Be familiar with file formats</a:t>
            </a:r>
            <a:endParaRPr sz="1900">
              <a:solidFill>
                <a:schemeClr val="dk1"/>
              </a:solidFill>
            </a:endParaRPr>
          </a:p>
          <a:p>
            <a:pPr indent="0" lvl="0" marL="0" rtl="0" algn="l">
              <a:lnSpc>
                <a:spcPct val="90000"/>
              </a:lnSpc>
              <a:spcBef>
                <a:spcPts val="0"/>
              </a:spcBef>
              <a:spcAft>
                <a:spcPts val="0"/>
              </a:spcAft>
              <a:buNone/>
            </a:pPr>
            <a:r>
              <a:t/>
            </a:r>
            <a:endParaRPr sz="1900">
              <a:solidFill>
                <a:schemeClr val="dk1"/>
              </a:solidFill>
            </a:endParaRPr>
          </a:p>
        </p:txBody>
      </p:sp>
      <p:sp>
        <p:nvSpPr>
          <p:cNvPr id="564" name="Google Shape;564;p77"/>
          <p:cNvSpPr txBox="1"/>
          <p:nvPr/>
        </p:nvSpPr>
        <p:spPr>
          <a:xfrm>
            <a:off x="2358125" y="3585150"/>
            <a:ext cx="3000000" cy="475500"/>
          </a:xfrm>
          <a:prstGeom prst="rect">
            <a:avLst/>
          </a:prstGeom>
          <a:noFill/>
          <a:ln>
            <a:noFill/>
          </a:ln>
        </p:spPr>
        <p:txBody>
          <a:bodyPr anchorCtr="0" anchor="t" bIns="91425" lIns="91425" spcFirstLastPara="1" rIns="91425" wrap="square" tIns="91425">
            <a:spAutoFit/>
          </a:bodyPr>
          <a:lstStyle/>
          <a:p>
            <a:pPr indent="0" lvl="0" marL="0" rtl="0" algn="r">
              <a:lnSpc>
                <a:spcPct val="90000"/>
              </a:lnSpc>
              <a:spcBef>
                <a:spcPts val="0"/>
              </a:spcBef>
              <a:spcAft>
                <a:spcPts val="0"/>
              </a:spcAft>
              <a:buNone/>
            </a:pPr>
            <a:r>
              <a:rPr b="1" lang="en" sz="2100">
                <a:solidFill>
                  <a:srgbClr val="1155CC"/>
                </a:solidFill>
                <a:latin typeface="Helvetica Neue"/>
                <a:ea typeface="Helvetica Neue"/>
                <a:cs typeface="Helvetica Neue"/>
                <a:sym typeface="Helvetica Neue"/>
              </a:rPr>
              <a:t>Session 2 </a:t>
            </a:r>
            <a:endParaRPr sz="200"/>
          </a:p>
        </p:txBody>
      </p:sp>
      <p:sp>
        <p:nvSpPr>
          <p:cNvPr id="565" name="Google Shape;565;p77"/>
          <p:cNvSpPr/>
          <p:nvPr/>
        </p:nvSpPr>
        <p:spPr>
          <a:xfrm>
            <a:off x="5535818" y="2873450"/>
            <a:ext cx="1238700" cy="366300"/>
          </a:xfrm>
          <a:prstGeom prst="roundRect">
            <a:avLst>
              <a:gd fmla="val 16667" name="adj"/>
            </a:avLst>
          </a:prstGeom>
          <a:solidFill>
            <a:srgbClr val="D5A6BD"/>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800"/>
              <a:t>Sequencer: Reads</a:t>
            </a:r>
            <a:r>
              <a:rPr lang="en" sz="800"/>
              <a:t> </a:t>
            </a:r>
            <a:r>
              <a:rPr b="1" lang="en" sz="800">
                <a:solidFill>
                  <a:schemeClr val="accent2"/>
                </a:solidFill>
              </a:rPr>
              <a:t>Fastq</a:t>
            </a:r>
            <a:endParaRPr b="1" sz="800">
              <a:solidFill>
                <a:schemeClr val="accent2"/>
              </a:solidFill>
            </a:endParaRPr>
          </a:p>
        </p:txBody>
      </p:sp>
      <p:sp>
        <p:nvSpPr>
          <p:cNvPr id="566" name="Google Shape;566;p77"/>
          <p:cNvSpPr/>
          <p:nvPr/>
        </p:nvSpPr>
        <p:spPr>
          <a:xfrm>
            <a:off x="6858966" y="2873450"/>
            <a:ext cx="1073400" cy="366300"/>
          </a:xfrm>
          <a:prstGeom prst="roundRect">
            <a:avLst>
              <a:gd fmla="val 16667" name="adj"/>
            </a:avLst>
          </a:prstGeom>
          <a:solidFill>
            <a:srgbClr val="F6B26B"/>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800"/>
              <a:t>Quality check </a:t>
            </a:r>
            <a:r>
              <a:rPr lang="en" sz="800"/>
              <a:t> </a:t>
            </a:r>
            <a:endParaRPr sz="800"/>
          </a:p>
          <a:p>
            <a:pPr indent="0" lvl="0" marL="0" rtl="0" algn="ctr">
              <a:spcBef>
                <a:spcPts val="0"/>
              </a:spcBef>
              <a:spcAft>
                <a:spcPts val="0"/>
              </a:spcAft>
              <a:buNone/>
            </a:pPr>
            <a:r>
              <a:rPr b="1" lang="en" sz="800">
                <a:solidFill>
                  <a:schemeClr val="accent2"/>
                </a:solidFill>
              </a:rPr>
              <a:t>FastQC </a:t>
            </a:r>
            <a:endParaRPr b="1" sz="800">
              <a:solidFill>
                <a:schemeClr val="accent2"/>
              </a:solidFill>
            </a:endParaRPr>
          </a:p>
        </p:txBody>
      </p:sp>
      <p:sp>
        <p:nvSpPr>
          <p:cNvPr id="567" name="Google Shape;567;p77"/>
          <p:cNvSpPr/>
          <p:nvPr/>
        </p:nvSpPr>
        <p:spPr>
          <a:xfrm>
            <a:off x="5535818" y="3803811"/>
            <a:ext cx="1238700" cy="3663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800"/>
              <a:t>Alignment/Mapping</a:t>
            </a:r>
            <a:endParaRPr b="1" sz="800"/>
          </a:p>
          <a:p>
            <a:pPr indent="0" lvl="0" marL="0" rtl="0" algn="ctr">
              <a:spcBef>
                <a:spcPts val="0"/>
              </a:spcBef>
              <a:spcAft>
                <a:spcPts val="0"/>
              </a:spcAft>
              <a:buNone/>
            </a:pPr>
            <a:r>
              <a:rPr b="1" lang="en" sz="800">
                <a:solidFill>
                  <a:schemeClr val="accent2"/>
                </a:solidFill>
              </a:rPr>
              <a:t>STAR</a:t>
            </a:r>
            <a:r>
              <a:rPr lang="en" sz="800"/>
              <a:t> </a:t>
            </a:r>
            <a:endParaRPr sz="800"/>
          </a:p>
        </p:txBody>
      </p:sp>
      <p:sp>
        <p:nvSpPr>
          <p:cNvPr id="568" name="Google Shape;568;p77"/>
          <p:cNvSpPr/>
          <p:nvPr/>
        </p:nvSpPr>
        <p:spPr>
          <a:xfrm>
            <a:off x="5535818" y="3356863"/>
            <a:ext cx="1238700" cy="3663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800"/>
              <a:t>Trimming</a:t>
            </a:r>
            <a:endParaRPr b="1" sz="800"/>
          </a:p>
          <a:p>
            <a:pPr indent="0" lvl="0" marL="0" rtl="0" algn="ctr">
              <a:spcBef>
                <a:spcPts val="0"/>
              </a:spcBef>
              <a:spcAft>
                <a:spcPts val="0"/>
              </a:spcAft>
              <a:buNone/>
            </a:pPr>
            <a:r>
              <a:rPr b="1" lang="en" sz="800">
                <a:solidFill>
                  <a:schemeClr val="accent2"/>
                </a:solidFill>
              </a:rPr>
              <a:t>cutadapt</a:t>
            </a:r>
            <a:endParaRPr b="1" sz="800">
              <a:solidFill>
                <a:schemeClr val="accent2"/>
              </a:solidFill>
            </a:endParaRPr>
          </a:p>
        </p:txBody>
      </p:sp>
      <p:sp>
        <p:nvSpPr>
          <p:cNvPr id="569" name="Google Shape;569;p77"/>
          <p:cNvSpPr/>
          <p:nvPr/>
        </p:nvSpPr>
        <p:spPr>
          <a:xfrm>
            <a:off x="6858966" y="3356863"/>
            <a:ext cx="1073400" cy="3663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800"/>
              <a:t>Quality check </a:t>
            </a:r>
            <a:r>
              <a:rPr lang="en" sz="800"/>
              <a:t> </a:t>
            </a:r>
            <a:endParaRPr sz="800"/>
          </a:p>
          <a:p>
            <a:pPr indent="0" lvl="0" marL="0" rtl="0" algn="ctr">
              <a:spcBef>
                <a:spcPts val="0"/>
              </a:spcBef>
              <a:spcAft>
                <a:spcPts val="0"/>
              </a:spcAft>
              <a:buNone/>
            </a:pPr>
            <a:r>
              <a:rPr b="1" lang="en" sz="800">
                <a:solidFill>
                  <a:schemeClr val="accent2"/>
                </a:solidFill>
              </a:rPr>
              <a:t>FastQC </a:t>
            </a:r>
            <a:endParaRPr b="1" sz="800">
              <a:solidFill>
                <a:schemeClr val="accent2"/>
              </a:solidFill>
            </a:endParaRPr>
          </a:p>
        </p:txBody>
      </p:sp>
      <p:sp>
        <p:nvSpPr>
          <p:cNvPr id="570" name="Google Shape;570;p77"/>
          <p:cNvSpPr/>
          <p:nvPr/>
        </p:nvSpPr>
        <p:spPr>
          <a:xfrm>
            <a:off x="6858966" y="3803820"/>
            <a:ext cx="1073400" cy="3663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800"/>
              <a:t>Quality check </a:t>
            </a:r>
            <a:r>
              <a:rPr lang="en" sz="800"/>
              <a:t> </a:t>
            </a:r>
            <a:endParaRPr sz="800"/>
          </a:p>
          <a:p>
            <a:pPr indent="0" lvl="0" marL="0" rtl="0" algn="ctr">
              <a:spcBef>
                <a:spcPts val="0"/>
              </a:spcBef>
              <a:spcAft>
                <a:spcPts val="0"/>
              </a:spcAft>
              <a:buNone/>
            </a:pPr>
            <a:r>
              <a:t/>
            </a:r>
            <a:endParaRPr b="1" sz="800">
              <a:solidFill>
                <a:schemeClr val="accent2"/>
              </a:solidFill>
            </a:endParaRPr>
          </a:p>
        </p:txBody>
      </p:sp>
      <p:sp>
        <p:nvSpPr>
          <p:cNvPr id="571" name="Google Shape;571;p77"/>
          <p:cNvSpPr/>
          <p:nvPr/>
        </p:nvSpPr>
        <p:spPr>
          <a:xfrm>
            <a:off x="5535818" y="1943099"/>
            <a:ext cx="1238700" cy="366300"/>
          </a:xfrm>
          <a:prstGeom prst="roundRect">
            <a:avLst>
              <a:gd fmla="val 16667" name="adj"/>
            </a:avLst>
          </a:prstGeom>
          <a:solidFill>
            <a:srgbClr val="D5A6BD"/>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800"/>
              <a:t>Biological samples</a:t>
            </a:r>
            <a:endParaRPr b="1" sz="800">
              <a:solidFill>
                <a:schemeClr val="accent2"/>
              </a:solidFill>
            </a:endParaRPr>
          </a:p>
        </p:txBody>
      </p:sp>
      <p:sp>
        <p:nvSpPr>
          <p:cNvPr id="572" name="Google Shape;572;p77"/>
          <p:cNvSpPr/>
          <p:nvPr/>
        </p:nvSpPr>
        <p:spPr>
          <a:xfrm>
            <a:off x="5535818" y="2408266"/>
            <a:ext cx="1238700" cy="366300"/>
          </a:xfrm>
          <a:prstGeom prst="roundRect">
            <a:avLst>
              <a:gd fmla="val 16667" name="adj"/>
            </a:avLst>
          </a:prstGeom>
          <a:solidFill>
            <a:srgbClr val="D5A6BD"/>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800"/>
              <a:t>Library preparation</a:t>
            </a:r>
            <a:endParaRPr b="1" sz="800">
              <a:solidFill>
                <a:schemeClr val="accent2"/>
              </a:solidFill>
            </a:endParaRPr>
          </a:p>
        </p:txBody>
      </p:sp>
      <p:sp>
        <p:nvSpPr>
          <p:cNvPr id="573" name="Google Shape;573;p77"/>
          <p:cNvSpPr/>
          <p:nvPr/>
        </p:nvSpPr>
        <p:spPr>
          <a:xfrm>
            <a:off x="5459525" y="3338625"/>
            <a:ext cx="2546100" cy="1357800"/>
          </a:xfrm>
          <a:prstGeom prst="roundRect">
            <a:avLst>
              <a:gd fmla="val 16667" name="adj"/>
            </a:avLst>
          </a:prstGeom>
          <a:noFill/>
          <a:ln cap="flat" cmpd="sng" w="28575">
            <a:solidFill>
              <a:srgbClr val="0000FF"/>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4" name="Google Shape;574;p77"/>
          <p:cNvSpPr/>
          <p:nvPr/>
        </p:nvSpPr>
        <p:spPr>
          <a:xfrm>
            <a:off x="5535818" y="4268986"/>
            <a:ext cx="1238700" cy="3663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700"/>
              <a:t>Counting Reads </a:t>
            </a:r>
            <a:endParaRPr b="1" sz="700"/>
          </a:p>
          <a:p>
            <a:pPr indent="0" lvl="0" marL="0" rtl="0" algn="ctr">
              <a:spcBef>
                <a:spcPts val="0"/>
              </a:spcBef>
              <a:spcAft>
                <a:spcPts val="0"/>
              </a:spcAft>
              <a:buNone/>
            </a:pPr>
            <a:r>
              <a:rPr b="1" lang="en" sz="700">
                <a:solidFill>
                  <a:schemeClr val="accent2"/>
                </a:solidFill>
              </a:rPr>
              <a:t>featureCounts</a:t>
            </a:r>
            <a:endParaRPr b="1" sz="700">
              <a:solidFill>
                <a:schemeClr val="accent2"/>
              </a:solidFill>
            </a:endParaRPr>
          </a:p>
        </p:txBody>
      </p:sp>
      <p:sp>
        <p:nvSpPr>
          <p:cNvPr id="575" name="Google Shape;575;p77"/>
          <p:cNvSpPr/>
          <p:nvPr/>
        </p:nvSpPr>
        <p:spPr>
          <a:xfrm>
            <a:off x="6858966" y="4268983"/>
            <a:ext cx="1073400" cy="3663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800"/>
              <a:t>Quality check </a:t>
            </a:r>
            <a:r>
              <a:rPr lang="en" sz="800"/>
              <a:t> </a:t>
            </a:r>
            <a:endParaRPr sz="800"/>
          </a:p>
          <a:p>
            <a:pPr indent="0" lvl="0" marL="0" rtl="0" algn="ctr">
              <a:spcBef>
                <a:spcPts val="0"/>
              </a:spcBef>
              <a:spcAft>
                <a:spcPts val="0"/>
              </a:spcAft>
              <a:buNone/>
            </a:pPr>
            <a:r>
              <a:t/>
            </a:r>
            <a:endParaRPr b="1" sz="800">
              <a:solidFill>
                <a:schemeClr val="accent2"/>
              </a:solidFill>
            </a:endParaRPr>
          </a:p>
        </p:txBody>
      </p:sp>
      <p:sp>
        <p:nvSpPr>
          <p:cNvPr id="576" name="Google Shape;576;p77"/>
          <p:cNvSpPr txBox="1"/>
          <p:nvPr/>
        </p:nvSpPr>
        <p:spPr>
          <a:xfrm>
            <a:off x="142125" y="4170100"/>
            <a:ext cx="5067900" cy="9882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 sz="2000">
                <a:solidFill>
                  <a:schemeClr val="accent2"/>
                </a:solidFill>
              </a:rPr>
              <a:t>Please take the survey:</a:t>
            </a:r>
            <a:endParaRPr b="1" sz="2000">
              <a:solidFill>
                <a:schemeClr val="accent2"/>
              </a:solidFill>
            </a:endParaRPr>
          </a:p>
          <a:p>
            <a:pPr indent="0" lvl="0" marL="0" rtl="0" algn="l">
              <a:lnSpc>
                <a:spcPct val="90000"/>
              </a:lnSpc>
              <a:spcBef>
                <a:spcPts val="0"/>
              </a:spcBef>
              <a:spcAft>
                <a:spcPts val="0"/>
              </a:spcAft>
              <a:buNone/>
            </a:pPr>
            <a:r>
              <a:rPr lang="en" sz="1900" u="sng">
                <a:solidFill>
                  <a:schemeClr val="hlink"/>
                </a:solidFill>
                <a:hlinkClick r:id="rId3"/>
              </a:rPr>
              <a:t>https://www.surveymonkey.com/r/F75J6VZ</a:t>
            </a:r>
            <a:endParaRPr sz="1900">
              <a:solidFill>
                <a:schemeClr val="dk1"/>
              </a:solidFill>
            </a:endParaRPr>
          </a:p>
          <a:p>
            <a:pPr indent="0" lvl="0" marL="0" rtl="0" algn="l">
              <a:lnSpc>
                <a:spcPct val="90000"/>
              </a:lnSpc>
              <a:spcBef>
                <a:spcPts val="0"/>
              </a:spcBef>
              <a:spcAft>
                <a:spcPts val="0"/>
              </a:spcAft>
              <a:buNone/>
            </a:pPr>
            <a:r>
              <a:t/>
            </a:r>
            <a:endParaRPr sz="1900">
              <a:solidFill>
                <a:schemeClr val="dk1"/>
              </a:solidFill>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0" name="Shape 580"/>
        <p:cNvGrpSpPr/>
        <p:nvPr/>
      </p:nvGrpSpPr>
      <p:grpSpPr>
        <a:xfrm>
          <a:off x="0" y="0"/>
          <a:ext cx="0" cy="0"/>
          <a:chOff x="0" y="0"/>
          <a:chExt cx="0" cy="0"/>
        </a:xfrm>
      </p:grpSpPr>
      <p:sp>
        <p:nvSpPr>
          <p:cNvPr id="581" name="Google Shape;581;p78"/>
          <p:cNvSpPr txBox="1"/>
          <p:nvPr>
            <p:ph type="title"/>
          </p:nvPr>
        </p:nvSpPr>
        <p:spPr>
          <a:xfrm>
            <a:off x="272825" y="946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Working material for this workshop</a:t>
            </a:r>
            <a:endParaRPr/>
          </a:p>
        </p:txBody>
      </p:sp>
      <p:sp>
        <p:nvSpPr>
          <p:cNvPr id="582" name="Google Shape;582;p78"/>
          <p:cNvSpPr txBox="1"/>
          <p:nvPr>
            <p:ph idx="1" type="body"/>
          </p:nvPr>
        </p:nvSpPr>
        <p:spPr>
          <a:xfrm>
            <a:off x="272825" y="679050"/>
            <a:ext cx="7886700" cy="1983300"/>
          </a:xfrm>
          <a:prstGeom prst="rect">
            <a:avLst/>
          </a:prstGeom>
        </p:spPr>
        <p:txBody>
          <a:bodyPr anchorCtr="0" anchor="t" bIns="0" lIns="0" spcFirstLastPara="1" rIns="0" wrap="square" tIns="0">
            <a:noAutofit/>
          </a:bodyPr>
          <a:lstStyle/>
          <a:p>
            <a:pPr indent="-304800" lvl="0" marL="457200" rtl="0" algn="l">
              <a:lnSpc>
                <a:spcPct val="110000"/>
              </a:lnSpc>
              <a:spcBef>
                <a:spcPts val="800"/>
              </a:spcBef>
              <a:spcAft>
                <a:spcPts val="0"/>
              </a:spcAft>
              <a:buSzPts val="1200"/>
              <a:buAutoNum type="arabicPeriod"/>
            </a:pPr>
            <a:r>
              <a:rPr lang="en" sz="1900"/>
              <a:t>Single_read.fastq</a:t>
            </a:r>
            <a:endParaRPr sz="1900"/>
          </a:p>
          <a:p>
            <a:pPr indent="-304800" lvl="0" marL="457200" rtl="0" algn="l">
              <a:lnSpc>
                <a:spcPct val="110000"/>
              </a:lnSpc>
              <a:spcBef>
                <a:spcPts val="0"/>
              </a:spcBef>
              <a:spcAft>
                <a:spcPts val="0"/>
              </a:spcAft>
              <a:buSzPts val="1200"/>
              <a:buAutoNum type="arabicPeriod"/>
            </a:pPr>
            <a:r>
              <a:rPr lang="en" sz="1900"/>
              <a:t>Bacteria_GATTACA_L001_R1_001.fastq</a:t>
            </a:r>
            <a:endParaRPr sz="1900"/>
          </a:p>
          <a:p>
            <a:pPr indent="-304800" lvl="0" marL="457200" rtl="0" algn="l">
              <a:lnSpc>
                <a:spcPct val="110000"/>
              </a:lnSpc>
              <a:spcBef>
                <a:spcPts val="0"/>
              </a:spcBef>
              <a:spcAft>
                <a:spcPts val="0"/>
              </a:spcAft>
              <a:buSzPts val="1200"/>
              <a:buAutoNum type="arabicPeriod"/>
            </a:pPr>
            <a:r>
              <a:rPr lang="en" sz="1900"/>
              <a:t>Adapter_Sequence.fasta</a:t>
            </a:r>
            <a:endParaRPr sz="1900"/>
          </a:p>
          <a:p>
            <a:pPr indent="-304800" lvl="0" marL="457200" rtl="0" algn="l">
              <a:lnSpc>
                <a:spcPct val="110000"/>
              </a:lnSpc>
              <a:spcBef>
                <a:spcPts val="0"/>
              </a:spcBef>
              <a:spcAft>
                <a:spcPts val="0"/>
              </a:spcAft>
              <a:buSzPts val="1200"/>
              <a:buAutoNum type="arabicPeriod"/>
            </a:pPr>
            <a:r>
              <a:rPr lang="en" sz="1900"/>
              <a:t>rDNA_sequence.fasta</a:t>
            </a:r>
            <a:endParaRPr sz="1900"/>
          </a:p>
          <a:p>
            <a:pPr indent="-304800" lvl="0" marL="457200" rtl="0" algn="l">
              <a:lnSpc>
                <a:spcPct val="110000"/>
              </a:lnSpc>
              <a:spcBef>
                <a:spcPts val="0"/>
              </a:spcBef>
              <a:spcAft>
                <a:spcPts val="0"/>
              </a:spcAft>
              <a:buSzPts val="1200"/>
              <a:buAutoNum type="arabicPeriod"/>
            </a:pPr>
            <a:r>
              <a:rPr lang="en" sz="1900"/>
              <a:t>rDNA.gtf</a:t>
            </a:r>
            <a:endParaRPr sz="1900"/>
          </a:p>
          <a:p>
            <a:pPr indent="-304800" lvl="0" marL="457200" rtl="0" algn="l">
              <a:lnSpc>
                <a:spcPct val="110000"/>
              </a:lnSpc>
              <a:spcBef>
                <a:spcPts val="0"/>
              </a:spcBef>
              <a:spcAft>
                <a:spcPts val="0"/>
              </a:spcAft>
              <a:buSzPts val="1200"/>
              <a:buAutoNum type="arabicPeriod"/>
            </a:pPr>
            <a:r>
              <a:rPr lang="en" sz="1900"/>
              <a:t>all_steps.sh</a:t>
            </a:r>
            <a:endParaRPr sz="1900"/>
          </a:p>
        </p:txBody>
      </p:sp>
      <p:sp>
        <p:nvSpPr>
          <p:cNvPr id="583" name="Google Shape;583;p78"/>
          <p:cNvSpPr txBox="1"/>
          <p:nvPr/>
        </p:nvSpPr>
        <p:spPr>
          <a:xfrm>
            <a:off x="269550" y="2805725"/>
            <a:ext cx="8604900" cy="5172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 sz="2400">
                <a:solidFill>
                  <a:srgbClr val="1155CC"/>
                </a:solidFill>
                <a:latin typeface="Helvetica Neue"/>
                <a:ea typeface="Helvetica Neue"/>
                <a:cs typeface="Helvetica Neue"/>
                <a:sym typeface="Helvetica Neue"/>
              </a:rPr>
              <a:t>Please register on Galaxy, activate account and login!</a:t>
            </a:r>
            <a:endParaRPr b="1" sz="2400">
              <a:solidFill>
                <a:srgbClr val="1155CC"/>
              </a:solidFill>
              <a:latin typeface="Helvetica Neue"/>
              <a:ea typeface="Helvetica Neue"/>
              <a:cs typeface="Helvetica Neue"/>
              <a:sym typeface="Helvetica Neue"/>
            </a:endParaRPr>
          </a:p>
        </p:txBody>
      </p:sp>
      <p:sp>
        <p:nvSpPr>
          <p:cNvPr id="584" name="Google Shape;584;p78"/>
          <p:cNvSpPr txBox="1"/>
          <p:nvPr>
            <p:ph idx="1" type="body"/>
          </p:nvPr>
        </p:nvSpPr>
        <p:spPr>
          <a:xfrm>
            <a:off x="120425" y="3198125"/>
            <a:ext cx="8402100" cy="1488300"/>
          </a:xfrm>
          <a:prstGeom prst="rect">
            <a:avLst/>
          </a:prstGeom>
        </p:spPr>
        <p:txBody>
          <a:bodyPr anchorCtr="0" anchor="t" bIns="0" lIns="0" spcFirstLastPara="1" rIns="0" wrap="square" tIns="0">
            <a:noAutofit/>
          </a:bodyPr>
          <a:lstStyle/>
          <a:p>
            <a:pPr indent="0" lvl="0" marL="228600" rtl="0" algn="l">
              <a:lnSpc>
                <a:spcPct val="90000"/>
              </a:lnSpc>
              <a:spcBef>
                <a:spcPts val="0"/>
              </a:spcBef>
              <a:spcAft>
                <a:spcPts val="0"/>
              </a:spcAft>
              <a:buNone/>
            </a:pPr>
            <a:r>
              <a:rPr lang="en" sz="1900" u="sng">
                <a:solidFill>
                  <a:schemeClr val="hlink"/>
                </a:solidFill>
                <a:hlinkClick r:id="rId3"/>
              </a:rPr>
              <a:t>https://usegalaxy.org/login</a:t>
            </a:r>
            <a:endParaRPr sz="1900"/>
          </a:p>
          <a:p>
            <a:pPr indent="0" lvl="0" marL="228600" rtl="0" algn="l">
              <a:lnSpc>
                <a:spcPct val="90000"/>
              </a:lnSpc>
              <a:spcBef>
                <a:spcPts val="0"/>
              </a:spcBef>
              <a:spcAft>
                <a:spcPts val="0"/>
              </a:spcAft>
              <a:buNone/>
            </a:pPr>
            <a:r>
              <a:t/>
            </a:r>
            <a:endParaRPr sz="1900"/>
          </a:p>
          <a:p>
            <a:pPr indent="0" lvl="0" marL="228600" rtl="0" algn="l">
              <a:lnSpc>
                <a:spcPct val="90000"/>
              </a:lnSpc>
              <a:spcBef>
                <a:spcPts val="0"/>
              </a:spcBef>
              <a:spcAft>
                <a:spcPts val="0"/>
              </a:spcAft>
              <a:buNone/>
            </a:pPr>
            <a:r>
              <a:t/>
            </a:r>
            <a:endParaRPr sz="1900"/>
          </a:p>
          <a:p>
            <a:pPr indent="0" lvl="0" marL="228600" rtl="0" algn="l">
              <a:lnSpc>
                <a:spcPct val="90000"/>
              </a:lnSpc>
              <a:spcBef>
                <a:spcPts val="0"/>
              </a:spcBef>
              <a:spcAft>
                <a:spcPts val="0"/>
              </a:spcAft>
              <a:buNone/>
            </a:pPr>
            <a:r>
              <a:rPr b="1" lang="en" sz="2400">
                <a:solidFill>
                  <a:srgbClr val="1155CC"/>
                </a:solidFill>
                <a:highlight>
                  <a:srgbClr val="FFFFFF"/>
                </a:highlight>
                <a:latin typeface="Arial"/>
                <a:ea typeface="Arial"/>
                <a:cs typeface="Arial"/>
                <a:sym typeface="Arial"/>
              </a:rPr>
              <a:t>If you have an account on UCSF Wynton HPC cluster please try to login using instructions at</a:t>
            </a:r>
            <a:r>
              <a:rPr lang="en" sz="1800">
                <a:solidFill>
                  <a:srgbClr val="24292F"/>
                </a:solidFill>
                <a:highlight>
                  <a:srgbClr val="FFFFFF"/>
                </a:highlight>
                <a:latin typeface="Arial"/>
                <a:ea typeface="Arial"/>
                <a:cs typeface="Arial"/>
                <a:sym typeface="Arial"/>
              </a:rPr>
              <a:t> </a:t>
            </a:r>
            <a:r>
              <a:rPr lang="en" sz="1800" u="sng">
                <a:solidFill>
                  <a:schemeClr val="hlink"/>
                </a:solidFill>
                <a:highlight>
                  <a:srgbClr val="FFFFFF"/>
                </a:highlight>
                <a:latin typeface="Arial"/>
                <a:ea typeface="Arial"/>
                <a:cs typeface="Arial"/>
                <a:sym typeface="Arial"/>
                <a:hlinkClick r:id="rId4"/>
              </a:rPr>
              <a:t>https://wynton.ucsf.edu/hpc/get-started/access-cluster.html</a:t>
            </a:r>
            <a:r>
              <a:rPr lang="en" sz="1800">
                <a:solidFill>
                  <a:srgbClr val="24292F"/>
                </a:solidFill>
                <a:highlight>
                  <a:srgbClr val="FFFFFF"/>
                </a:highlight>
                <a:latin typeface="Arial"/>
                <a:ea typeface="Arial"/>
                <a:cs typeface="Arial"/>
                <a:sym typeface="Arial"/>
              </a:rPr>
              <a:t> </a:t>
            </a:r>
            <a:endParaRPr sz="2700"/>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9" name="Shape 589"/>
        <p:cNvGrpSpPr/>
        <p:nvPr/>
      </p:nvGrpSpPr>
      <p:grpSpPr>
        <a:xfrm>
          <a:off x="0" y="0"/>
          <a:ext cx="0" cy="0"/>
          <a:chOff x="0" y="0"/>
          <a:chExt cx="0" cy="0"/>
        </a:xfrm>
      </p:grpSpPr>
      <p:sp>
        <p:nvSpPr>
          <p:cNvPr id="590" name="Google Shape;590;p79"/>
          <p:cNvSpPr txBox="1"/>
          <p:nvPr>
            <p:ph type="ctrTitle"/>
          </p:nvPr>
        </p:nvSpPr>
        <p:spPr>
          <a:xfrm>
            <a:off x="1143000" y="536972"/>
            <a:ext cx="6858000" cy="1790700"/>
          </a:xfrm>
          <a:prstGeom prst="rect">
            <a:avLst/>
          </a:prstGeom>
          <a:noFill/>
          <a:ln>
            <a:noFill/>
          </a:ln>
        </p:spPr>
        <p:txBody>
          <a:bodyPr anchorCtr="0" anchor="b" bIns="0" lIns="0" spcFirstLastPara="1" rIns="0" wrap="square" tIns="0">
            <a:normAutofit/>
          </a:bodyPr>
          <a:lstStyle/>
          <a:p>
            <a:pPr indent="0" lvl="0" marL="0" rtl="0" algn="ctr">
              <a:spcBef>
                <a:spcPts val="0"/>
              </a:spcBef>
              <a:spcAft>
                <a:spcPts val="0"/>
              </a:spcAft>
              <a:buClr>
                <a:schemeClr val="lt1"/>
              </a:buClr>
              <a:buSzPts val="6000"/>
              <a:buFont typeface="Arial"/>
              <a:buNone/>
            </a:pPr>
            <a:r>
              <a:rPr lang="en"/>
              <a:t>Introduction to RNA-seq data analysis</a:t>
            </a:r>
            <a:endParaRPr/>
          </a:p>
        </p:txBody>
      </p:sp>
      <p:sp>
        <p:nvSpPr>
          <p:cNvPr id="591" name="Google Shape;591;p79"/>
          <p:cNvSpPr txBox="1"/>
          <p:nvPr>
            <p:ph idx="1" type="subTitle"/>
          </p:nvPr>
        </p:nvSpPr>
        <p:spPr>
          <a:xfrm>
            <a:off x="1143000" y="2839803"/>
            <a:ext cx="6858000" cy="1241700"/>
          </a:xfrm>
          <a:prstGeom prst="rect">
            <a:avLst/>
          </a:prstGeom>
          <a:noFill/>
          <a:ln>
            <a:noFill/>
          </a:ln>
        </p:spPr>
        <p:txBody>
          <a:bodyPr anchorCtr="0" anchor="t" bIns="0" lIns="0" spcFirstLastPara="1" rIns="0" wrap="square" tIns="0">
            <a:normAutofit/>
          </a:bodyPr>
          <a:lstStyle/>
          <a:p>
            <a:pPr indent="0" lvl="0" marL="0" rtl="0" algn="ctr">
              <a:spcBef>
                <a:spcPts val="0"/>
              </a:spcBef>
              <a:spcAft>
                <a:spcPts val="0"/>
              </a:spcAft>
              <a:buClr>
                <a:schemeClr val="lt1"/>
              </a:buClr>
              <a:buSzPts val="2400"/>
              <a:buFont typeface="Arial"/>
              <a:buNone/>
            </a:pPr>
            <a:r>
              <a:rPr lang="en"/>
              <a:t>Michela Traglia, Ayushi Agrawal</a:t>
            </a:r>
            <a:endParaRPr/>
          </a:p>
          <a:p>
            <a:pPr indent="0" lvl="0" marL="0" rtl="0" algn="ctr">
              <a:lnSpc>
                <a:spcPct val="100000"/>
              </a:lnSpc>
              <a:spcBef>
                <a:spcPts val="0"/>
              </a:spcBef>
              <a:spcAft>
                <a:spcPts val="0"/>
              </a:spcAft>
              <a:buClr>
                <a:schemeClr val="lt1"/>
              </a:buClr>
              <a:buSzPts val="2400"/>
              <a:buFont typeface="Arial"/>
              <a:buNone/>
            </a:pPr>
            <a:r>
              <a:rPr lang="en"/>
              <a:t>Bioinformatics Core, GIDB</a:t>
            </a:r>
            <a:endParaRPr/>
          </a:p>
          <a:p>
            <a:pPr indent="0" lvl="0" marL="0" rtl="0" algn="ctr">
              <a:spcBef>
                <a:spcPts val="0"/>
              </a:spcBef>
              <a:spcAft>
                <a:spcPts val="0"/>
              </a:spcAft>
              <a:buClr>
                <a:schemeClr val="lt1"/>
              </a:buClr>
              <a:buSzPts val="2100"/>
              <a:buNone/>
            </a:pPr>
            <a:r>
              <a:rPr lang="en"/>
              <a:t>March 10-11, 2022</a:t>
            </a:r>
            <a:endParaRPr/>
          </a:p>
          <a:p>
            <a:pPr indent="0" lvl="0" marL="0" rtl="0" algn="l">
              <a:lnSpc>
                <a:spcPct val="90000"/>
              </a:lnSpc>
              <a:spcBef>
                <a:spcPts val="0"/>
              </a:spcBef>
              <a:spcAft>
                <a:spcPts val="0"/>
              </a:spcAft>
              <a:buClr>
                <a:schemeClr val="lt1"/>
              </a:buClr>
              <a:buSzPts val="2100"/>
              <a:buNone/>
            </a:pPr>
            <a:r>
              <a:t/>
            </a:r>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5" name="Shape 595"/>
        <p:cNvGrpSpPr/>
        <p:nvPr/>
      </p:nvGrpSpPr>
      <p:grpSpPr>
        <a:xfrm>
          <a:off x="0" y="0"/>
          <a:ext cx="0" cy="0"/>
          <a:chOff x="0" y="0"/>
          <a:chExt cx="0" cy="0"/>
        </a:xfrm>
      </p:grpSpPr>
      <p:sp>
        <p:nvSpPr>
          <p:cNvPr id="596" name="Google Shape;596;p80"/>
          <p:cNvSpPr txBox="1"/>
          <p:nvPr/>
        </p:nvSpPr>
        <p:spPr>
          <a:xfrm>
            <a:off x="515800" y="3051725"/>
            <a:ext cx="8628300" cy="12237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 sz="2600">
                <a:solidFill>
                  <a:schemeClr val="accent2"/>
                </a:solidFill>
              </a:rPr>
              <a:t>Session 2</a:t>
            </a:r>
            <a:endParaRPr b="1" sz="2600">
              <a:solidFill>
                <a:schemeClr val="accent2"/>
              </a:solidFill>
            </a:endParaRPr>
          </a:p>
          <a:p>
            <a:pPr indent="0" lvl="0" marL="0" rtl="0" algn="l">
              <a:lnSpc>
                <a:spcPct val="90000"/>
              </a:lnSpc>
              <a:spcBef>
                <a:spcPts val="0"/>
              </a:spcBef>
              <a:spcAft>
                <a:spcPts val="0"/>
              </a:spcAft>
              <a:buNone/>
            </a:pPr>
            <a:r>
              <a:t/>
            </a:r>
            <a:endParaRPr b="1" sz="2600">
              <a:solidFill>
                <a:schemeClr val="accent2"/>
              </a:solidFill>
            </a:endParaRPr>
          </a:p>
          <a:p>
            <a:pPr indent="0" lvl="0" marL="0" rtl="0" algn="l">
              <a:lnSpc>
                <a:spcPct val="90000"/>
              </a:lnSpc>
              <a:spcBef>
                <a:spcPts val="0"/>
              </a:spcBef>
              <a:spcAft>
                <a:spcPts val="0"/>
              </a:spcAft>
              <a:buNone/>
            </a:pPr>
            <a:r>
              <a:rPr b="1" lang="en" sz="2300">
                <a:solidFill>
                  <a:schemeClr val="dk1"/>
                </a:solidFill>
              </a:rPr>
              <a:t>Tools: Galaxy, UCSF Wynton, cutadapt, STAR, featureCounts </a:t>
            </a:r>
            <a:endParaRPr b="1" sz="2300">
              <a:solidFill>
                <a:schemeClr val="dk1"/>
              </a:solidFill>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0" name="Shape 600"/>
        <p:cNvGrpSpPr/>
        <p:nvPr/>
      </p:nvGrpSpPr>
      <p:grpSpPr>
        <a:xfrm>
          <a:off x="0" y="0"/>
          <a:ext cx="0" cy="0"/>
          <a:chOff x="0" y="0"/>
          <a:chExt cx="0" cy="0"/>
        </a:xfrm>
      </p:grpSpPr>
      <p:sp>
        <p:nvSpPr>
          <p:cNvPr id="601" name="Google Shape;601;p81"/>
          <p:cNvSpPr txBox="1"/>
          <p:nvPr>
            <p:ph type="title"/>
          </p:nvPr>
        </p:nvSpPr>
        <p:spPr>
          <a:xfrm>
            <a:off x="134750" y="7149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Workshop outline</a:t>
            </a:r>
            <a:endParaRPr/>
          </a:p>
        </p:txBody>
      </p:sp>
      <p:sp>
        <p:nvSpPr>
          <p:cNvPr id="602" name="Google Shape;602;p81"/>
          <p:cNvSpPr txBox="1"/>
          <p:nvPr>
            <p:ph idx="1" type="body"/>
          </p:nvPr>
        </p:nvSpPr>
        <p:spPr>
          <a:xfrm>
            <a:off x="134750" y="551725"/>
            <a:ext cx="9144000" cy="32634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sz="2200">
                <a:solidFill>
                  <a:srgbClr val="FCE5CD"/>
                </a:solidFill>
                <a:latin typeface="Arial"/>
                <a:ea typeface="Arial"/>
                <a:cs typeface="Arial"/>
                <a:sym typeface="Arial"/>
              </a:rPr>
              <a:t>Session 1 </a:t>
            </a:r>
            <a:endParaRPr sz="2200">
              <a:solidFill>
                <a:srgbClr val="FCE5CD"/>
              </a:solidFill>
              <a:latin typeface="Arial"/>
              <a:ea typeface="Arial"/>
              <a:cs typeface="Arial"/>
              <a:sym typeface="Arial"/>
            </a:endParaRPr>
          </a:p>
          <a:p>
            <a:pPr indent="0" lvl="0" marL="0" rtl="0" algn="l">
              <a:spcBef>
                <a:spcPts val="0"/>
              </a:spcBef>
              <a:spcAft>
                <a:spcPts val="0"/>
              </a:spcAft>
              <a:buNone/>
            </a:pPr>
            <a:r>
              <a:t/>
            </a:r>
            <a:endParaRPr sz="2200">
              <a:solidFill>
                <a:srgbClr val="888888"/>
              </a:solidFill>
              <a:latin typeface="Arial"/>
              <a:ea typeface="Arial"/>
              <a:cs typeface="Arial"/>
              <a:sym typeface="Arial"/>
            </a:endParaRPr>
          </a:p>
          <a:p>
            <a:pPr indent="-311150" lvl="0" marL="457200" rtl="0" algn="l">
              <a:spcBef>
                <a:spcPts val="0"/>
              </a:spcBef>
              <a:spcAft>
                <a:spcPts val="0"/>
              </a:spcAft>
              <a:buClr>
                <a:srgbClr val="888888"/>
              </a:buClr>
              <a:buSzPts val="1300"/>
              <a:buFont typeface="Arial"/>
              <a:buChar char="•"/>
            </a:pPr>
            <a:r>
              <a:rPr lang="en" sz="2000">
                <a:solidFill>
                  <a:srgbClr val="888888"/>
                </a:solidFill>
                <a:latin typeface="Arial"/>
                <a:ea typeface="Arial"/>
                <a:cs typeface="Arial"/>
                <a:sym typeface="Arial"/>
              </a:rPr>
              <a:t>RNA-seq experiments and protocols overview</a:t>
            </a:r>
            <a:endParaRPr sz="2000">
              <a:solidFill>
                <a:srgbClr val="888888"/>
              </a:solidFill>
              <a:latin typeface="Arial"/>
              <a:ea typeface="Arial"/>
              <a:cs typeface="Arial"/>
              <a:sym typeface="Arial"/>
            </a:endParaRPr>
          </a:p>
          <a:p>
            <a:pPr indent="-311150" lvl="0" marL="457200" rtl="0" algn="l">
              <a:spcBef>
                <a:spcPts val="0"/>
              </a:spcBef>
              <a:spcAft>
                <a:spcPts val="0"/>
              </a:spcAft>
              <a:buClr>
                <a:srgbClr val="888888"/>
              </a:buClr>
              <a:buSzPts val="1300"/>
              <a:buFont typeface="Arial"/>
              <a:buChar char="•"/>
            </a:pPr>
            <a:r>
              <a:rPr lang="en" sz="2000">
                <a:solidFill>
                  <a:srgbClr val="888888"/>
                </a:solidFill>
                <a:latin typeface="Arial"/>
                <a:ea typeface="Arial"/>
                <a:cs typeface="Arial"/>
                <a:sym typeface="Arial"/>
              </a:rPr>
              <a:t>Introduction to HPC and Galaxy</a:t>
            </a:r>
            <a:endParaRPr sz="2000">
              <a:solidFill>
                <a:srgbClr val="888888"/>
              </a:solidFill>
              <a:latin typeface="Arial"/>
              <a:ea typeface="Arial"/>
              <a:cs typeface="Arial"/>
              <a:sym typeface="Arial"/>
            </a:endParaRPr>
          </a:p>
          <a:p>
            <a:pPr indent="-311150" lvl="0" marL="457200" rtl="0" algn="l">
              <a:spcBef>
                <a:spcPts val="0"/>
              </a:spcBef>
              <a:spcAft>
                <a:spcPts val="0"/>
              </a:spcAft>
              <a:buClr>
                <a:srgbClr val="888888"/>
              </a:buClr>
              <a:buSzPts val="1300"/>
              <a:buFont typeface="Arial"/>
              <a:buChar char="•"/>
            </a:pPr>
            <a:r>
              <a:rPr lang="en" sz="2000">
                <a:solidFill>
                  <a:srgbClr val="888888"/>
                </a:solidFill>
                <a:latin typeface="Arial"/>
                <a:ea typeface="Arial"/>
                <a:cs typeface="Arial"/>
                <a:sym typeface="Arial"/>
              </a:rPr>
              <a:t>Understanding the sequencer output</a:t>
            </a:r>
            <a:endParaRPr sz="2000">
              <a:solidFill>
                <a:srgbClr val="888888"/>
              </a:solidFill>
              <a:latin typeface="Arial"/>
              <a:ea typeface="Arial"/>
              <a:cs typeface="Arial"/>
              <a:sym typeface="Arial"/>
            </a:endParaRPr>
          </a:p>
          <a:p>
            <a:pPr indent="-311150" lvl="0" marL="457200" rtl="0" algn="l">
              <a:spcBef>
                <a:spcPts val="0"/>
              </a:spcBef>
              <a:spcAft>
                <a:spcPts val="0"/>
              </a:spcAft>
              <a:buClr>
                <a:srgbClr val="888888"/>
              </a:buClr>
              <a:buSzPts val="1300"/>
              <a:buChar char="•"/>
            </a:pPr>
            <a:r>
              <a:rPr lang="en" sz="2000">
                <a:solidFill>
                  <a:srgbClr val="888888"/>
                </a:solidFill>
                <a:latin typeface="Arial"/>
                <a:ea typeface="Arial"/>
                <a:cs typeface="Arial"/>
                <a:sym typeface="Arial"/>
              </a:rPr>
              <a:t>Break</a:t>
            </a:r>
            <a:endParaRPr sz="2000">
              <a:solidFill>
                <a:srgbClr val="888888"/>
              </a:solidFill>
              <a:latin typeface="Arial"/>
              <a:ea typeface="Arial"/>
              <a:cs typeface="Arial"/>
              <a:sym typeface="Arial"/>
            </a:endParaRPr>
          </a:p>
          <a:p>
            <a:pPr indent="-311150" lvl="0" marL="457200" rtl="0" algn="l">
              <a:spcBef>
                <a:spcPts val="0"/>
              </a:spcBef>
              <a:spcAft>
                <a:spcPts val="0"/>
              </a:spcAft>
              <a:buClr>
                <a:srgbClr val="888888"/>
              </a:buClr>
              <a:buSzPts val="1300"/>
              <a:buFont typeface="Arial"/>
              <a:buChar char="•"/>
            </a:pPr>
            <a:r>
              <a:rPr lang="en" sz="2000">
                <a:solidFill>
                  <a:srgbClr val="888888"/>
                </a:solidFill>
                <a:latin typeface="Arial"/>
                <a:ea typeface="Arial"/>
                <a:cs typeface="Arial"/>
                <a:sym typeface="Arial"/>
              </a:rPr>
              <a:t>Concepts and Demo: steps from sequencer output to FastQC </a:t>
            </a:r>
            <a:endParaRPr b="1" sz="1200">
              <a:latin typeface="Arial"/>
              <a:ea typeface="Arial"/>
              <a:cs typeface="Arial"/>
              <a:sym typeface="Arial"/>
            </a:endParaRPr>
          </a:p>
          <a:p>
            <a:pPr indent="0" lvl="0" marL="0" rtl="0" algn="l">
              <a:spcBef>
                <a:spcPts val="0"/>
              </a:spcBef>
              <a:spcAft>
                <a:spcPts val="0"/>
              </a:spcAft>
              <a:buNone/>
            </a:pPr>
            <a:r>
              <a:t/>
            </a:r>
            <a:endParaRPr b="1" sz="1000">
              <a:latin typeface="Arial"/>
              <a:ea typeface="Arial"/>
              <a:cs typeface="Arial"/>
              <a:sym typeface="Arial"/>
            </a:endParaRPr>
          </a:p>
          <a:p>
            <a:pPr indent="0" lvl="0" marL="0" rtl="0" algn="l">
              <a:spcBef>
                <a:spcPts val="0"/>
              </a:spcBef>
              <a:spcAft>
                <a:spcPts val="0"/>
              </a:spcAft>
              <a:buNone/>
            </a:pPr>
            <a:r>
              <a:rPr lang="en">
                <a:solidFill>
                  <a:schemeClr val="accent2"/>
                </a:solidFill>
                <a:latin typeface="Arial"/>
                <a:ea typeface="Arial"/>
                <a:cs typeface="Arial"/>
                <a:sym typeface="Arial"/>
              </a:rPr>
              <a:t>Session 2 </a:t>
            </a:r>
            <a:endParaRPr>
              <a:solidFill>
                <a:schemeClr val="accent2"/>
              </a:solidFill>
              <a:latin typeface="Arial"/>
              <a:ea typeface="Arial"/>
              <a:cs typeface="Arial"/>
              <a:sym typeface="Arial"/>
            </a:endParaRPr>
          </a:p>
          <a:p>
            <a:pPr indent="-317500" lvl="0" marL="457200" rtl="0" algn="l">
              <a:spcBef>
                <a:spcPts val="1000"/>
              </a:spcBef>
              <a:spcAft>
                <a:spcPts val="0"/>
              </a:spcAft>
              <a:buClr>
                <a:srgbClr val="002B42"/>
              </a:buClr>
              <a:buSzPts val="1400"/>
              <a:buFont typeface="Arial"/>
              <a:buChar char="•"/>
            </a:pPr>
            <a:r>
              <a:rPr lang="en">
                <a:latin typeface="Arial"/>
                <a:ea typeface="Arial"/>
                <a:cs typeface="Arial"/>
                <a:sym typeface="Arial"/>
              </a:rPr>
              <a:t>Concepts and Demo</a:t>
            </a:r>
            <a:endParaRPr>
              <a:latin typeface="Arial"/>
              <a:ea typeface="Arial"/>
              <a:cs typeface="Arial"/>
              <a:sym typeface="Arial"/>
            </a:endParaRPr>
          </a:p>
          <a:p>
            <a:pPr indent="-317500" lvl="1" marL="914400" rtl="0" algn="l">
              <a:spcBef>
                <a:spcPts val="0"/>
              </a:spcBef>
              <a:spcAft>
                <a:spcPts val="0"/>
              </a:spcAft>
              <a:buClr>
                <a:srgbClr val="002B42"/>
              </a:buClr>
              <a:buSzPts val="1400"/>
              <a:buFont typeface="Arial"/>
              <a:buChar char="•"/>
            </a:pPr>
            <a:r>
              <a:rPr lang="en">
                <a:solidFill>
                  <a:srgbClr val="002B42"/>
                </a:solidFill>
                <a:latin typeface="Arial"/>
                <a:ea typeface="Arial"/>
                <a:cs typeface="Arial"/>
                <a:sym typeface="Arial"/>
              </a:rPr>
              <a:t>From</a:t>
            </a:r>
            <a:r>
              <a:rPr lang="en">
                <a:latin typeface="Arial"/>
                <a:ea typeface="Arial"/>
                <a:cs typeface="Arial"/>
                <a:sym typeface="Arial"/>
              </a:rPr>
              <a:t> </a:t>
            </a:r>
            <a:r>
              <a:rPr lang="en">
                <a:solidFill>
                  <a:srgbClr val="002B42"/>
                </a:solidFill>
                <a:latin typeface="Arial"/>
                <a:ea typeface="Arial"/>
                <a:cs typeface="Arial"/>
                <a:sym typeface="Arial"/>
              </a:rPr>
              <a:t>FastaQC to Trimming</a:t>
            </a:r>
            <a:endParaRPr>
              <a:solidFill>
                <a:srgbClr val="002B42"/>
              </a:solidFill>
              <a:latin typeface="Arial"/>
              <a:ea typeface="Arial"/>
              <a:cs typeface="Arial"/>
              <a:sym typeface="Arial"/>
            </a:endParaRPr>
          </a:p>
          <a:p>
            <a:pPr indent="-317500" lvl="1" marL="914400" rtl="0" algn="l">
              <a:spcBef>
                <a:spcPts val="0"/>
              </a:spcBef>
              <a:spcAft>
                <a:spcPts val="0"/>
              </a:spcAft>
              <a:buClr>
                <a:srgbClr val="002B42"/>
              </a:buClr>
              <a:buSzPts val="1400"/>
              <a:buFont typeface="Arial"/>
              <a:buChar char="•"/>
            </a:pPr>
            <a:r>
              <a:rPr lang="en">
                <a:solidFill>
                  <a:srgbClr val="002B42"/>
                </a:solidFill>
                <a:latin typeface="Arial"/>
                <a:ea typeface="Arial"/>
                <a:cs typeface="Arial"/>
                <a:sym typeface="Arial"/>
              </a:rPr>
              <a:t>Mapping to reference genome</a:t>
            </a:r>
            <a:endParaRPr>
              <a:solidFill>
                <a:srgbClr val="002B42"/>
              </a:solidFill>
              <a:latin typeface="Arial"/>
              <a:ea typeface="Arial"/>
              <a:cs typeface="Arial"/>
              <a:sym typeface="Arial"/>
            </a:endParaRPr>
          </a:p>
          <a:p>
            <a:pPr indent="-317500" lvl="1" marL="914400" rtl="0" algn="l">
              <a:spcBef>
                <a:spcPts val="0"/>
              </a:spcBef>
              <a:spcAft>
                <a:spcPts val="0"/>
              </a:spcAft>
              <a:buSzPts val="1400"/>
              <a:buFont typeface="Arial"/>
              <a:buChar char="•"/>
            </a:pPr>
            <a:r>
              <a:rPr lang="en">
                <a:latin typeface="Arial"/>
                <a:ea typeface="Arial"/>
                <a:cs typeface="Arial"/>
                <a:sym typeface="Arial"/>
              </a:rPr>
              <a:t>Break</a:t>
            </a:r>
            <a:endParaRPr>
              <a:latin typeface="Arial"/>
              <a:ea typeface="Arial"/>
              <a:cs typeface="Arial"/>
              <a:sym typeface="Arial"/>
            </a:endParaRPr>
          </a:p>
          <a:p>
            <a:pPr indent="-317500" lvl="1" marL="914400" rtl="0" algn="l">
              <a:spcBef>
                <a:spcPts val="0"/>
              </a:spcBef>
              <a:spcAft>
                <a:spcPts val="0"/>
              </a:spcAft>
              <a:buClr>
                <a:srgbClr val="002B42"/>
              </a:buClr>
              <a:buSzPts val="1400"/>
              <a:buFont typeface="Arial"/>
              <a:buChar char="•"/>
            </a:pPr>
            <a:r>
              <a:rPr lang="en">
                <a:solidFill>
                  <a:srgbClr val="002B42"/>
                </a:solidFill>
                <a:latin typeface="Arial"/>
                <a:ea typeface="Arial"/>
                <a:cs typeface="Arial"/>
                <a:sym typeface="Arial"/>
              </a:rPr>
              <a:t>Annotation to genomic features</a:t>
            </a:r>
            <a:endParaRPr>
              <a:solidFill>
                <a:srgbClr val="002B42"/>
              </a:solidFill>
              <a:latin typeface="Arial"/>
              <a:ea typeface="Arial"/>
              <a:cs typeface="Arial"/>
              <a:sym typeface="Arial"/>
            </a:endParaRPr>
          </a:p>
          <a:p>
            <a:pPr indent="-317500" lvl="0" marL="457200" rtl="0" algn="l">
              <a:spcBef>
                <a:spcPts val="0"/>
              </a:spcBef>
              <a:spcAft>
                <a:spcPts val="0"/>
              </a:spcAft>
              <a:buSzPts val="1400"/>
              <a:buFont typeface="Arial"/>
              <a:buChar char="•"/>
            </a:pPr>
            <a:r>
              <a:rPr lang="en">
                <a:latin typeface="Arial"/>
                <a:ea typeface="Arial"/>
                <a:cs typeface="Arial"/>
                <a:sym typeface="Arial"/>
              </a:rPr>
              <a:t>Additional resources</a:t>
            </a:r>
            <a:endParaRPr>
              <a:latin typeface="Arial"/>
              <a:ea typeface="Arial"/>
              <a:cs typeface="Arial"/>
              <a:sym typeface="Arial"/>
            </a:endParaRPr>
          </a:p>
          <a:p>
            <a:pPr indent="0" lvl="0" marL="0" rtl="0" algn="l">
              <a:spcBef>
                <a:spcPts val="0"/>
              </a:spcBef>
              <a:spcAft>
                <a:spcPts val="0"/>
              </a:spcAft>
              <a:buNone/>
            </a:pPr>
            <a:r>
              <a:t/>
            </a:r>
            <a:endParaRPr b="1" sz="1400">
              <a:latin typeface="Arial"/>
              <a:ea typeface="Arial"/>
              <a:cs typeface="Arial"/>
              <a:sym typeface="Arial"/>
            </a:endParaRPr>
          </a:p>
          <a:p>
            <a:pPr indent="0" lvl="0" marL="0" rtl="0" algn="l">
              <a:spcBef>
                <a:spcPts val="0"/>
              </a:spcBef>
              <a:spcAft>
                <a:spcPts val="0"/>
              </a:spcAft>
              <a:buNone/>
            </a:pPr>
            <a:r>
              <a:t/>
            </a:r>
            <a:endParaRPr b="1">
              <a:latin typeface="Arial"/>
              <a:ea typeface="Arial"/>
              <a:cs typeface="Arial"/>
              <a:sym typeface="Arial"/>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6" name="Shape 606"/>
        <p:cNvGrpSpPr/>
        <p:nvPr/>
      </p:nvGrpSpPr>
      <p:grpSpPr>
        <a:xfrm>
          <a:off x="0" y="0"/>
          <a:ext cx="0" cy="0"/>
          <a:chOff x="0" y="0"/>
          <a:chExt cx="0" cy="0"/>
        </a:xfrm>
      </p:grpSpPr>
      <p:sp>
        <p:nvSpPr>
          <p:cNvPr id="607" name="Google Shape;607;p82"/>
          <p:cNvSpPr txBox="1"/>
          <p:nvPr>
            <p:ph type="title"/>
          </p:nvPr>
        </p:nvSpPr>
        <p:spPr>
          <a:xfrm>
            <a:off x="205725" y="-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sz="2900"/>
              <a:t>RNA-seq - overview</a:t>
            </a:r>
            <a:endParaRPr sz="2900"/>
          </a:p>
        </p:txBody>
      </p:sp>
      <p:sp>
        <p:nvSpPr>
          <p:cNvPr id="608" name="Google Shape;608;p82"/>
          <p:cNvSpPr txBox="1"/>
          <p:nvPr/>
        </p:nvSpPr>
        <p:spPr>
          <a:xfrm>
            <a:off x="4866025" y="4820400"/>
            <a:ext cx="4224000" cy="3231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900">
                <a:solidFill>
                  <a:schemeClr val="dk1"/>
                </a:solidFill>
                <a:highlight>
                  <a:srgbClr val="FFFFFF"/>
                </a:highlight>
                <a:uFill>
                  <a:noFill/>
                </a:uFill>
                <a:hlinkClick r:id="rId3">
                  <a:extLst>
                    <a:ext uri="{A12FA001-AC4F-418D-AE19-62706E023703}">
                      <ahyp:hlinkClr val="tx"/>
                    </a:ext>
                  </a:extLst>
                </a:hlinkClick>
              </a:rPr>
              <a:t>From  https://doi.org/10.3390/ijms19010245</a:t>
            </a:r>
            <a:endParaRPr sz="1300">
              <a:solidFill>
                <a:schemeClr val="dk1"/>
              </a:solidFill>
            </a:endParaRPr>
          </a:p>
        </p:txBody>
      </p:sp>
      <p:pic>
        <p:nvPicPr>
          <p:cNvPr id="609" name="Google Shape;609;p82"/>
          <p:cNvPicPr preferRelativeResize="0"/>
          <p:nvPr/>
        </p:nvPicPr>
        <p:blipFill>
          <a:blip r:embed="rId4">
            <a:alphaModFix/>
          </a:blip>
          <a:stretch>
            <a:fillRect/>
          </a:stretch>
        </p:blipFill>
        <p:spPr>
          <a:xfrm>
            <a:off x="293000" y="441013"/>
            <a:ext cx="4660310" cy="4031825"/>
          </a:xfrm>
          <a:prstGeom prst="rect">
            <a:avLst/>
          </a:prstGeom>
          <a:noFill/>
          <a:ln>
            <a:noFill/>
          </a:ln>
        </p:spPr>
      </p:pic>
      <p:pic>
        <p:nvPicPr>
          <p:cNvPr id="610" name="Google Shape;610;p82"/>
          <p:cNvPicPr preferRelativeResize="0"/>
          <p:nvPr/>
        </p:nvPicPr>
        <p:blipFill>
          <a:blip r:embed="rId5">
            <a:alphaModFix/>
          </a:blip>
          <a:stretch>
            <a:fillRect/>
          </a:stretch>
        </p:blipFill>
        <p:spPr>
          <a:xfrm>
            <a:off x="5093250" y="1320708"/>
            <a:ext cx="4050749" cy="2424841"/>
          </a:xfrm>
          <a:prstGeom prst="rect">
            <a:avLst/>
          </a:prstGeom>
          <a:noFill/>
          <a:ln>
            <a:noFill/>
          </a:ln>
        </p:spPr>
      </p:pic>
      <p:sp>
        <p:nvSpPr>
          <p:cNvPr id="611" name="Google Shape;611;p82"/>
          <p:cNvSpPr txBox="1"/>
          <p:nvPr/>
        </p:nvSpPr>
        <p:spPr>
          <a:xfrm>
            <a:off x="293000" y="4329450"/>
            <a:ext cx="5371500" cy="7182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800"/>
              </a:spcBef>
              <a:spcAft>
                <a:spcPts val="0"/>
              </a:spcAft>
              <a:buNone/>
            </a:pPr>
            <a:r>
              <a:rPr lang="en">
                <a:solidFill>
                  <a:schemeClr val="dk1"/>
                </a:solidFill>
                <a:latin typeface="Helvetica Neue"/>
                <a:ea typeface="Helvetica Neue"/>
                <a:cs typeface="Helvetica Neue"/>
                <a:sym typeface="Helvetica Neue"/>
              </a:rPr>
              <a:t>Single_read.fastq</a:t>
            </a:r>
            <a:endParaRPr>
              <a:solidFill>
                <a:schemeClr val="dk1"/>
              </a:solidFill>
              <a:latin typeface="Helvetica Neue"/>
              <a:ea typeface="Helvetica Neue"/>
              <a:cs typeface="Helvetica Neue"/>
              <a:sym typeface="Helvetica Neue"/>
            </a:endParaRPr>
          </a:p>
          <a:p>
            <a:pPr indent="0" lvl="0" marL="0" rtl="0" algn="l">
              <a:lnSpc>
                <a:spcPct val="100000"/>
              </a:lnSpc>
              <a:spcBef>
                <a:spcPts val="800"/>
              </a:spcBef>
              <a:spcAft>
                <a:spcPts val="0"/>
              </a:spcAft>
              <a:buNone/>
            </a:pPr>
            <a:r>
              <a:rPr lang="en">
                <a:solidFill>
                  <a:schemeClr val="dk1"/>
                </a:solidFill>
                <a:latin typeface="Helvetica Neue"/>
                <a:ea typeface="Helvetica Neue"/>
                <a:cs typeface="Helvetica Neue"/>
                <a:sym typeface="Helvetica Neue"/>
              </a:rPr>
              <a:t>Bacteria_GATTACA_L001_R1_001.fastq</a:t>
            </a:r>
            <a:endParaRPr sz="700">
              <a:solidFill>
                <a:schemeClr val="dk1"/>
              </a:solidFill>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5" name="Shape 615"/>
        <p:cNvGrpSpPr/>
        <p:nvPr/>
      </p:nvGrpSpPr>
      <p:grpSpPr>
        <a:xfrm>
          <a:off x="0" y="0"/>
          <a:ext cx="0" cy="0"/>
          <a:chOff x="0" y="0"/>
          <a:chExt cx="0" cy="0"/>
        </a:xfrm>
      </p:grpSpPr>
      <p:sp>
        <p:nvSpPr>
          <p:cNvPr id="616" name="Google Shape;616;p83"/>
          <p:cNvSpPr/>
          <p:nvPr/>
        </p:nvSpPr>
        <p:spPr>
          <a:xfrm>
            <a:off x="628650" y="1320771"/>
            <a:ext cx="7886700" cy="409500"/>
          </a:xfrm>
          <a:prstGeom prst="roundRect">
            <a:avLst>
              <a:gd fmla="val 16667" name="adj"/>
            </a:avLst>
          </a:prstGeom>
          <a:solidFill>
            <a:schemeClr val="accent1">
              <a:alpha val="3920"/>
            </a:schemeClr>
          </a:solidFill>
          <a:ln cap="flat" cmpd="sng" w="12700">
            <a:solidFill>
              <a:srgbClr val="001E2E"/>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17" name="Google Shape;617;p83"/>
          <p:cNvSpPr txBox="1"/>
          <p:nvPr>
            <p:ph idx="1" type="body"/>
          </p:nvPr>
        </p:nvSpPr>
        <p:spPr>
          <a:xfrm>
            <a:off x="628650" y="1407362"/>
            <a:ext cx="8334600" cy="4182000"/>
          </a:xfrm>
          <a:prstGeom prst="rect">
            <a:avLst/>
          </a:prstGeom>
          <a:noFill/>
          <a:ln>
            <a:noFill/>
          </a:ln>
        </p:spPr>
        <p:txBody>
          <a:bodyPr anchorCtr="0" anchor="t" bIns="0" lIns="137150" spcFirstLastPara="1" rIns="0" wrap="square" tIns="0">
            <a:spAutoFit/>
          </a:bodyPr>
          <a:lstStyle/>
          <a:p>
            <a:pPr indent="0" lvl="0" marL="0" rtl="0" algn="l">
              <a:lnSpc>
                <a:spcPct val="90000"/>
              </a:lnSpc>
              <a:spcBef>
                <a:spcPts val="0"/>
              </a:spcBef>
              <a:spcAft>
                <a:spcPts val="0"/>
              </a:spcAft>
              <a:buClr>
                <a:srgbClr val="002B42"/>
              </a:buClr>
              <a:buSzPts val="1200"/>
              <a:buNone/>
            </a:pPr>
            <a:r>
              <a:rPr lang="en" sz="1500">
                <a:latin typeface="Lemon"/>
                <a:ea typeface="Lemon"/>
                <a:cs typeface="Lemon"/>
                <a:sym typeface="Lemon"/>
              </a:rPr>
              <a:t>$ Toolname –a 10 –b file.txt –c xyz.fq –o pqrs.tuv</a:t>
            </a:r>
            <a:endParaRPr sz="1500">
              <a:latin typeface="Lemon"/>
              <a:ea typeface="Lemon"/>
              <a:cs typeface="Lemon"/>
              <a:sym typeface="Lemon"/>
            </a:endParaRPr>
          </a:p>
          <a:p>
            <a:pPr indent="0" lvl="0" marL="0" rtl="0" algn="l">
              <a:lnSpc>
                <a:spcPct val="90000"/>
              </a:lnSpc>
              <a:spcBef>
                <a:spcPts val="800"/>
              </a:spcBef>
              <a:spcAft>
                <a:spcPts val="0"/>
              </a:spcAft>
              <a:buClr>
                <a:srgbClr val="002B42"/>
              </a:buClr>
              <a:buSzPts val="1000"/>
              <a:buNone/>
            </a:pPr>
            <a:r>
              <a:t/>
            </a:r>
            <a:endParaRPr sz="1200">
              <a:latin typeface="Lemon"/>
              <a:ea typeface="Lemon"/>
              <a:cs typeface="Lemon"/>
              <a:sym typeface="Lemon"/>
            </a:endParaRPr>
          </a:p>
          <a:p>
            <a:pPr indent="0" lvl="0" marL="0" rtl="0" algn="l">
              <a:lnSpc>
                <a:spcPct val="90000"/>
              </a:lnSpc>
              <a:spcBef>
                <a:spcPts val="800"/>
              </a:spcBef>
              <a:spcAft>
                <a:spcPts val="0"/>
              </a:spcAft>
              <a:buClr>
                <a:srgbClr val="002B42"/>
              </a:buClr>
              <a:buSzPts val="1200"/>
              <a:buNone/>
            </a:pPr>
            <a:r>
              <a:rPr lang="en" sz="1500">
                <a:latin typeface="Lemon"/>
                <a:ea typeface="Lemon"/>
                <a:cs typeface="Lemon"/>
                <a:sym typeface="Lemon"/>
              </a:rPr>
              <a:t>$ Toolname --paramA 10 –b file.txt –c xyz.fq –outFile pqrs.tuv</a:t>
            </a:r>
            <a:endParaRPr sz="1500">
              <a:latin typeface="Lemon"/>
              <a:ea typeface="Lemon"/>
              <a:cs typeface="Lemon"/>
              <a:sym typeface="Lemon"/>
            </a:endParaRPr>
          </a:p>
          <a:p>
            <a:pPr indent="-279400" lvl="0" marL="342900" rtl="0" algn="l">
              <a:lnSpc>
                <a:spcPct val="90000"/>
              </a:lnSpc>
              <a:spcBef>
                <a:spcPts val="800"/>
              </a:spcBef>
              <a:spcAft>
                <a:spcPts val="0"/>
              </a:spcAft>
              <a:buClr>
                <a:srgbClr val="002B42"/>
              </a:buClr>
              <a:buSzPts val="1000"/>
              <a:buFont typeface="Arial"/>
              <a:buNone/>
            </a:pPr>
            <a:r>
              <a:t/>
            </a:r>
            <a:endParaRPr sz="1200">
              <a:latin typeface="Arial"/>
              <a:ea typeface="Arial"/>
              <a:cs typeface="Arial"/>
              <a:sym typeface="Arial"/>
            </a:endParaRPr>
          </a:p>
          <a:p>
            <a:pPr indent="-349250" lvl="0" marL="342900" rtl="0" algn="l">
              <a:lnSpc>
                <a:spcPct val="90000"/>
              </a:lnSpc>
              <a:spcBef>
                <a:spcPts val="800"/>
              </a:spcBef>
              <a:spcAft>
                <a:spcPts val="0"/>
              </a:spcAft>
              <a:buClr>
                <a:srgbClr val="002B42"/>
              </a:buClr>
              <a:buSzPts val="1700"/>
              <a:buFont typeface="Arial"/>
              <a:buChar char="●"/>
            </a:pPr>
            <a:r>
              <a:rPr lang="en">
                <a:latin typeface="Arial"/>
                <a:ea typeface="Arial"/>
                <a:cs typeface="Arial"/>
                <a:sym typeface="Arial"/>
              </a:rPr>
              <a:t>Examples:</a:t>
            </a:r>
            <a:endParaRPr/>
          </a:p>
          <a:p>
            <a:pPr indent="-241300" lvl="0" marL="342900" rtl="0" algn="l">
              <a:lnSpc>
                <a:spcPct val="90000"/>
              </a:lnSpc>
              <a:spcBef>
                <a:spcPts val="800"/>
              </a:spcBef>
              <a:spcAft>
                <a:spcPts val="0"/>
              </a:spcAft>
              <a:buClr>
                <a:srgbClr val="002B42"/>
              </a:buClr>
              <a:buSzPts val="1700"/>
              <a:buFont typeface="Arial"/>
              <a:buNone/>
            </a:pPr>
            <a:r>
              <a:t/>
            </a:r>
            <a:endParaRPr>
              <a:latin typeface="Arial"/>
              <a:ea typeface="Arial"/>
              <a:cs typeface="Arial"/>
              <a:sym typeface="Arial"/>
            </a:endParaRPr>
          </a:p>
          <a:p>
            <a:pPr indent="0" lvl="0" marL="0" rtl="0" algn="l">
              <a:lnSpc>
                <a:spcPct val="90000"/>
              </a:lnSpc>
              <a:spcBef>
                <a:spcPts val="800"/>
              </a:spcBef>
              <a:spcAft>
                <a:spcPts val="0"/>
              </a:spcAft>
              <a:buClr>
                <a:srgbClr val="002B42"/>
              </a:buClr>
              <a:buSzPts val="1200"/>
              <a:buNone/>
            </a:pPr>
            <a:r>
              <a:rPr lang="en" sz="1500">
                <a:latin typeface="Lemon"/>
                <a:ea typeface="Lemon"/>
                <a:cs typeface="Lemon"/>
                <a:sym typeface="Lemon"/>
              </a:rPr>
              <a:t>$ fastqc –t 16 –o ./ Bacteria_GATTACA_L001_R1_001.fastq</a:t>
            </a:r>
            <a:endParaRPr/>
          </a:p>
          <a:p>
            <a:pPr indent="0" lvl="0" marL="0" rtl="0" algn="l">
              <a:lnSpc>
                <a:spcPct val="90000"/>
              </a:lnSpc>
              <a:spcBef>
                <a:spcPts val="800"/>
              </a:spcBef>
              <a:spcAft>
                <a:spcPts val="0"/>
              </a:spcAft>
              <a:buClr>
                <a:srgbClr val="002B42"/>
              </a:buClr>
              <a:buSzPts val="1200"/>
              <a:buNone/>
            </a:pPr>
            <a:r>
              <a:t/>
            </a:r>
            <a:endParaRPr sz="1500">
              <a:latin typeface="Lemon"/>
              <a:ea typeface="Lemon"/>
              <a:cs typeface="Lemon"/>
              <a:sym typeface="Lemon"/>
            </a:endParaRPr>
          </a:p>
          <a:p>
            <a:pPr indent="0" lvl="0" marL="0" rtl="0" algn="l">
              <a:lnSpc>
                <a:spcPct val="90000"/>
              </a:lnSpc>
              <a:spcBef>
                <a:spcPts val="800"/>
              </a:spcBef>
              <a:spcAft>
                <a:spcPts val="0"/>
              </a:spcAft>
              <a:buClr>
                <a:srgbClr val="002B42"/>
              </a:buClr>
              <a:buSzPts val="1200"/>
              <a:buNone/>
            </a:pPr>
            <a:r>
              <a:rPr lang="en" sz="1500">
                <a:latin typeface="Lemon"/>
                <a:ea typeface="Lemon"/>
                <a:cs typeface="Lemon"/>
                <a:sym typeface="Lemon"/>
              </a:rPr>
              <a:t>$ fastqc *.fastq</a:t>
            </a:r>
            <a:endParaRPr sz="1500">
              <a:latin typeface="Lemon"/>
              <a:ea typeface="Lemon"/>
              <a:cs typeface="Lemon"/>
              <a:sym typeface="Lemon"/>
            </a:endParaRPr>
          </a:p>
          <a:p>
            <a:pPr indent="0" lvl="0" marL="0" rtl="0" algn="l">
              <a:lnSpc>
                <a:spcPct val="90000"/>
              </a:lnSpc>
              <a:spcBef>
                <a:spcPts val="800"/>
              </a:spcBef>
              <a:spcAft>
                <a:spcPts val="0"/>
              </a:spcAft>
              <a:buClr>
                <a:srgbClr val="002B42"/>
              </a:buClr>
              <a:buSzPts val="1200"/>
              <a:buNone/>
            </a:pPr>
            <a:r>
              <a:t/>
            </a:r>
            <a:endParaRPr sz="1500">
              <a:latin typeface="Lemon"/>
              <a:ea typeface="Lemon"/>
              <a:cs typeface="Lemon"/>
              <a:sym typeface="Lemon"/>
            </a:endParaRPr>
          </a:p>
          <a:p>
            <a:pPr indent="0" lvl="0" marL="0" rtl="0" algn="l">
              <a:lnSpc>
                <a:spcPct val="90000"/>
              </a:lnSpc>
              <a:spcBef>
                <a:spcPts val="800"/>
              </a:spcBef>
              <a:spcAft>
                <a:spcPts val="0"/>
              </a:spcAft>
              <a:buClr>
                <a:srgbClr val="002B42"/>
              </a:buClr>
              <a:buSzPts val="1200"/>
              <a:buNone/>
            </a:pPr>
            <a:r>
              <a:rPr lang="en" sz="1500">
                <a:latin typeface="Lemon"/>
                <a:ea typeface="Lemon"/>
                <a:cs typeface="Lemon"/>
                <a:sym typeface="Lemon"/>
              </a:rPr>
              <a:t>$ cutadapt –a GATTACA –o ./trimmed.fastq input.fastq</a:t>
            </a:r>
            <a:endParaRPr sz="1500">
              <a:latin typeface="Lemon"/>
              <a:ea typeface="Lemon"/>
              <a:cs typeface="Lemon"/>
              <a:sym typeface="Lemon"/>
            </a:endParaRPr>
          </a:p>
          <a:p>
            <a:pPr indent="0" lvl="0" marL="0" rtl="0" algn="l">
              <a:lnSpc>
                <a:spcPct val="90000"/>
              </a:lnSpc>
              <a:spcBef>
                <a:spcPts val="800"/>
              </a:spcBef>
              <a:spcAft>
                <a:spcPts val="0"/>
              </a:spcAft>
              <a:buClr>
                <a:srgbClr val="002B42"/>
              </a:buClr>
              <a:buSzPts val="1700"/>
              <a:buNone/>
            </a:pPr>
            <a:r>
              <a:t/>
            </a:r>
            <a:endParaRPr>
              <a:latin typeface="Lemon"/>
              <a:ea typeface="Lemon"/>
              <a:cs typeface="Lemon"/>
              <a:sym typeface="Lemon"/>
            </a:endParaRPr>
          </a:p>
          <a:p>
            <a:pPr indent="0" lvl="0" marL="0" rtl="0" algn="l">
              <a:lnSpc>
                <a:spcPct val="90000"/>
              </a:lnSpc>
              <a:spcBef>
                <a:spcPts val="800"/>
              </a:spcBef>
              <a:spcAft>
                <a:spcPts val="0"/>
              </a:spcAft>
              <a:buClr>
                <a:srgbClr val="002B42"/>
              </a:buClr>
              <a:buSzPts val="1700"/>
              <a:buNone/>
            </a:pPr>
            <a:r>
              <a:t/>
            </a:r>
            <a:endParaRPr>
              <a:latin typeface="Lemon"/>
              <a:ea typeface="Lemon"/>
              <a:cs typeface="Lemon"/>
              <a:sym typeface="Lemon"/>
            </a:endParaRPr>
          </a:p>
        </p:txBody>
      </p:sp>
      <p:sp>
        <p:nvSpPr>
          <p:cNvPr id="618" name="Google Shape;618;p83"/>
          <p:cNvSpPr/>
          <p:nvPr/>
        </p:nvSpPr>
        <p:spPr>
          <a:xfrm>
            <a:off x="628650" y="3159315"/>
            <a:ext cx="7886700" cy="409500"/>
          </a:xfrm>
          <a:prstGeom prst="roundRect">
            <a:avLst>
              <a:gd fmla="val 16667" name="adj"/>
            </a:avLst>
          </a:prstGeom>
          <a:solidFill>
            <a:schemeClr val="accent1">
              <a:alpha val="3920"/>
            </a:schemeClr>
          </a:solidFill>
          <a:ln cap="flat" cmpd="sng" w="12700">
            <a:solidFill>
              <a:srgbClr val="001E2E"/>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19" name="Google Shape;619;p83"/>
          <p:cNvSpPr/>
          <p:nvPr/>
        </p:nvSpPr>
        <p:spPr>
          <a:xfrm>
            <a:off x="628650" y="3760972"/>
            <a:ext cx="7886700" cy="409500"/>
          </a:xfrm>
          <a:prstGeom prst="roundRect">
            <a:avLst>
              <a:gd fmla="val 16667" name="adj"/>
            </a:avLst>
          </a:prstGeom>
          <a:solidFill>
            <a:schemeClr val="accent1">
              <a:alpha val="3920"/>
            </a:schemeClr>
          </a:solidFill>
          <a:ln cap="flat" cmpd="sng" w="12700">
            <a:solidFill>
              <a:srgbClr val="001E2E"/>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20" name="Google Shape;620;p83"/>
          <p:cNvSpPr/>
          <p:nvPr/>
        </p:nvSpPr>
        <p:spPr>
          <a:xfrm>
            <a:off x="628650" y="4351353"/>
            <a:ext cx="7886700" cy="409500"/>
          </a:xfrm>
          <a:prstGeom prst="roundRect">
            <a:avLst>
              <a:gd fmla="val 16667" name="adj"/>
            </a:avLst>
          </a:prstGeom>
          <a:solidFill>
            <a:schemeClr val="accent1">
              <a:alpha val="3920"/>
            </a:schemeClr>
          </a:solidFill>
          <a:ln cap="flat" cmpd="sng" w="12700">
            <a:solidFill>
              <a:srgbClr val="001E2E"/>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21" name="Google Shape;621;p83"/>
          <p:cNvSpPr/>
          <p:nvPr/>
        </p:nvSpPr>
        <p:spPr>
          <a:xfrm>
            <a:off x="628650" y="1861189"/>
            <a:ext cx="7886700" cy="409500"/>
          </a:xfrm>
          <a:prstGeom prst="roundRect">
            <a:avLst>
              <a:gd fmla="val 16667" name="adj"/>
            </a:avLst>
          </a:prstGeom>
          <a:solidFill>
            <a:schemeClr val="accent1">
              <a:alpha val="3920"/>
            </a:schemeClr>
          </a:solidFill>
          <a:ln cap="flat" cmpd="sng" w="12700">
            <a:solidFill>
              <a:srgbClr val="001E2E"/>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22" name="Google Shape;622;p83"/>
          <p:cNvSpPr txBox="1"/>
          <p:nvPr/>
        </p:nvSpPr>
        <p:spPr>
          <a:xfrm>
            <a:off x="272400" y="152400"/>
            <a:ext cx="8571000" cy="9603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Typical command line syntax of bioinformatics tools</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6" name="Shape 626"/>
        <p:cNvGrpSpPr/>
        <p:nvPr/>
      </p:nvGrpSpPr>
      <p:grpSpPr>
        <a:xfrm>
          <a:off x="0" y="0"/>
          <a:ext cx="0" cy="0"/>
          <a:chOff x="0" y="0"/>
          <a:chExt cx="0" cy="0"/>
        </a:xfrm>
      </p:grpSpPr>
      <p:sp>
        <p:nvSpPr>
          <p:cNvPr id="627" name="Google Shape;627;p84"/>
          <p:cNvSpPr txBox="1"/>
          <p:nvPr>
            <p:ph idx="1" type="body"/>
          </p:nvPr>
        </p:nvSpPr>
        <p:spPr>
          <a:xfrm>
            <a:off x="628650" y="1407362"/>
            <a:ext cx="7886700" cy="2222700"/>
          </a:xfrm>
          <a:prstGeom prst="rect">
            <a:avLst/>
          </a:prstGeom>
          <a:noFill/>
          <a:ln>
            <a:noFill/>
          </a:ln>
        </p:spPr>
        <p:txBody>
          <a:bodyPr anchorCtr="0" anchor="t" bIns="0" lIns="137150" spcFirstLastPara="1" rIns="0" wrap="square" tIns="0">
            <a:spAutoFit/>
          </a:bodyPr>
          <a:lstStyle/>
          <a:p>
            <a:pPr indent="-349250" lvl="0" marL="342900" rtl="0" algn="l">
              <a:lnSpc>
                <a:spcPct val="90000"/>
              </a:lnSpc>
              <a:spcBef>
                <a:spcPts val="0"/>
              </a:spcBef>
              <a:spcAft>
                <a:spcPts val="0"/>
              </a:spcAft>
              <a:buClr>
                <a:srgbClr val="002B42"/>
              </a:buClr>
              <a:buSzPts val="1700"/>
              <a:buFont typeface="Arial"/>
              <a:buChar char="●"/>
            </a:pPr>
            <a:r>
              <a:rPr lang="en">
                <a:latin typeface="Arial"/>
                <a:ea typeface="Arial"/>
                <a:cs typeface="Arial"/>
                <a:sym typeface="Arial"/>
              </a:rPr>
              <a:t>Trimming adapters</a:t>
            </a:r>
            <a:endParaRPr/>
          </a:p>
          <a:p>
            <a:pPr indent="0" lvl="0" marL="0" rtl="0" algn="l">
              <a:lnSpc>
                <a:spcPct val="90000"/>
              </a:lnSpc>
              <a:spcBef>
                <a:spcPts val="800"/>
              </a:spcBef>
              <a:spcAft>
                <a:spcPts val="0"/>
              </a:spcAft>
              <a:buClr>
                <a:srgbClr val="002B42"/>
              </a:buClr>
              <a:buSzPts val="600"/>
              <a:buNone/>
            </a:pPr>
            <a:r>
              <a:t/>
            </a:r>
            <a:endParaRPr sz="800">
              <a:latin typeface="Lemon"/>
              <a:ea typeface="Lemon"/>
              <a:cs typeface="Lemon"/>
              <a:sym typeface="Lemon"/>
            </a:endParaRPr>
          </a:p>
          <a:p>
            <a:pPr indent="0" lvl="0" marL="0" rtl="0" algn="l">
              <a:lnSpc>
                <a:spcPct val="90000"/>
              </a:lnSpc>
              <a:spcBef>
                <a:spcPts val="800"/>
              </a:spcBef>
              <a:spcAft>
                <a:spcPts val="0"/>
              </a:spcAft>
              <a:buClr>
                <a:srgbClr val="002B42"/>
              </a:buClr>
              <a:buSzPts val="1200"/>
              <a:buNone/>
            </a:pPr>
            <a:r>
              <a:rPr lang="en" sz="1500">
                <a:latin typeface="Lemon"/>
                <a:ea typeface="Lemon"/>
                <a:cs typeface="Lemon"/>
                <a:sym typeface="Lemon"/>
              </a:rPr>
              <a:t>$ cutadapt \</a:t>
            </a:r>
            <a:endParaRPr/>
          </a:p>
          <a:p>
            <a:pPr indent="0" lvl="0" marL="0" rtl="0" algn="l">
              <a:lnSpc>
                <a:spcPct val="90000"/>
              </a:lnSpc>
              <a:spcBef>
                <a:spcPts val="800"/>
              </a:spcBef>
              <a:spcAft>
                <a:spcPts val="0"/>
              </a:spcAft>
              <a:buClr>
                <a:srgbClr val="002B42"/>
              </a:buClr>
              <a:buSzPts val="1200"/>
              <a:buNone/>
            </a:pPr>
            <a:r>
              <a:rPr lang="en" sz="1500">
                <a:latin typeface="Lemon"/>
                <a:ea typeface="Lemon"/>
                <a:cs typeface="Lemon"/>
                <a:sym typeface="Lemon"/>
              </a:rPr>
              <a:t>&gt; –a file:Adapter_Sequence.fasta \</a:t>
            </a:r>
            <a:endParaRPr/>
          </a:p>
          <a:p>
            <a:pPr indent="0" lvl="0" marL="0" rtl="0" algn="l">
              <a:lnSpc>
                <a:spcPct val="90000"/>
              </a:lnSpc>
              <a:spcBef>
                <a:spcPts val="800"/>
              </a:spcBef>
              <a:spcAft>
                <a:spcPts val="0"/>
              </a:spcAft>
              <a:buClr>
                <a:srgbClr val="002B42"/>
              </a:buClr>
              <a:buSzPts val="1200"/>
              <a:buNone/>
            </a:pPr>
            <a:r>
              <a:rPr lang="en" sz="1500">
                <a:latin typeface="Lemon"/>
                <a:ea typeface="Lemon"/>
                <a:cs typeface="Lemon"/>
                <a:sym typeface="Lemon"/>
              </a:rPr>
              <a:t>&gt; –o ./trimmed.fastq Bacteria_GATTACA_L001_R1_001.fastq</a:t>
            </a:r>
            <a:endParaRPr/>
          </a:p>
          <a:p>
            <a:pPr indent="0" lvl="0" marL="0" rtl="0" algn="l">
              <a:lnSpc>
                <a:spcPct val="90000"/>
              </a:lnSpc>
              <a:spcBef>
                <a:spcPts val="800"/>
              </a:spcBef>
              <a:spcAft>
                <a:spcPts val="0"/>
              </a:spcAft>
              <a:buClr>
                <a:srgbClr val="002B42"/>
              </a:buClr>
              <a:buSzPts val="1700"/>
              <a:buNone/>
            </a:pPr>
            <a:r>
              <a:t/>
            </a:r>
            <a:endParaRPr/>
          </a:p>
          <a:p>
            <a:pPr indent="-349250" lvl="0" marL="342900" rtl="0" algn="l">
              <a:lnSpc>
                <a:spcPct val="90000"/>
              </a:lnSpc>
              <a:spcBef>
                <a:spcPts val="800"/>
              </a:spcBef>
              <a:spcAft>
                <a:spcPts val="0"/>
              </a:spcAft>
              <a:buClr>
                <a:srgbClr val="002B42"/>
              </a:buClr>
              <a:buSzPts val="1700"/>
              <a:buFont typeface="Arial"/>
              <a:buChar char="●"/>
            </a:pPr>
            <a:r>
              <a:rPr lang="en"/>
              <a:t>Similarly for other tools</a:t>
            </a:r>
            <a:endParaRPr/>
          </a:p>
        </p:txBody>
      </p:sp>
      <p:sp>
        <p:nvSpPr>
          <p:cNvPr id="628" name="Google Shape;628;p84"/>
          <p:cNvSpPr/>
          <p:nvPr/>
        </p:nvSpPr>
        <p:spPr>
          <a:xfrm>
            <a:off x="628650" y="1825283"/>
            <a:ext cx="7886700" cy="1128900"/>
          </a:xfrm>
          <a:prstGeom prst="roundRect">
            <a:avLst>
              <a:gd fmla="val 16667" name="adj"/>
            </a:avLst>
          </a:prstGeom>
          <a:solidFill>
            <a:schemeClr val="accent1">
              <a:alpha val="3920"/>
            </a:schemeClr>
          </a:solidFill>
          <a:ln cap="flat" cmpd="sng" w="12700">
            <a:solidFill>
              <a:srgbClr val="001E2E"/>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29" name="Google Shape;629;p84"/>
          <p:cNvSpPr txBox="1"/>
          <p:nvPr/>
        </p:nvSpPr>
        <p:spPr>
          <a:xfrm>
            <a:off x="272400" y="152400"/>
            <a:ext cx="8571000" cy="9603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Examples of commands to execute various steps </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3" name="Shape 633"/>
        <p:cNvGrpSpPr/>
        <p:nvPr/>
      </p:nvGrpSpPr>
      <p:grpSpPr>
        <a:xfrm>
          <a:off x="0" y="0"/>
          <a:ext cx="0" cy="0"/>
          <a:chOff x="0" y="0"/>
          <a:chExt cx="0" cy="0"/>
        </a:xfrm>
      </p:grpSpPr>
      <p:sp>
        <p:nvSpPr>
          <p:cNvPr id="634" name="Google Shape;634;p85"/>
          <p:cNvSpPr/>
          <p:nvPr/>
        </p:nvSpPr>
        <p:spPr>
          <a:xfrm>
            <a:off x="628650" y="1913254"/>
            <a:ext cx="7886700" cy="658500"/>
          </a:xfrm>
          <a:prstGeom prst="roundRect">
            <a:avLst>
              <a:gd fmla="val 16667" name="adj"/>
            </a:avLst>
          </a:prstGeom>
          <a:solidFill>
            <a:schemeClr val="accent1">
              <a:alpha val="3920"/>
            </a:schemeClr>
          </a:solidFill>
          <a:ln cap="flat" cmpd="sng" w="12700">
            <a:solidFill>
              <a:srgbClr val="001E2E"/>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35" name="Google Shape;635;p85"/>
          <p:cNvSpPr txBox="1"/>
          <p:nvPr>
            <p:ph idx="1" type="body"/>
          </p:nvPr>
        </p:nvSpPr>
        <p:spPr>
          <a:xfrm>
            <a:off x="614550" y="1760850"/>
            <a:ext cx="7886700" cy="3123000"/>
          </a:xfrm>
          <a:prstGeom prst="rect">
            <a:avLst/>
          </a:prstGeom>
          <a:noFill/>
          <a:ln>
            <a:noFill/>
          </a:ln>
        </p:spPr>
        <p:txBody>
          <a:bodyPr anchorCtr="0" anchor="t" bIns="0" lIns="137150" spcFirstLastPara="1" rIns="0" wrap="square" tIns="0">
            <a:spAutoFit/>
          </a:bodyPr>
          <a:lstStyle/>
          <a:p>
            <a:pPr indent="0" lvl="0" marL="0" rtl="0" algn="l">
              <a:lnSpc>
                <a:spcPct val="90000"/>
              </a:lnSpc>
              <a:spcBef>
                <a:spcPts val="0"/>
              </a:spcBef>
              <a:spcAft>
                <a:spcPts val="0"/>
              </a:spcAft>
              <a:buClr>
                <a:srgbClr val="002B42"/>
              </a:buClr>
              <a:buSzPts val="1200"/>
              <a:buNone/>
            </a:pPr>
            <a:r>
              <a:t/>
            </a:r>
            <a:endParaRPr sz="1700">
              <a:latin typeface="Lemon"/>
              <a:ea typeface="Lemon"/>
              <a:cs typeface="Lemon"/>
              <a:sym typeface="Lemon"/>
            </a:endParaRPr>
          </a:p>
          <a:p>
            <a:pPr indent="0" lvl="0" marL="0" rtl="0" algn="l">
              <a:lnSpc>
                <a:spcPct val="90000"/>
              </a:lnSpc>
              <a:spcBef>
                <a:spcPts val="0"/>
              </a:spcBef>
              <a:spcAft>
                <a:spcPts val="0"/>
              </a:spcAft>
              <a:buClr>
                <a:srgbClr val="002B42"/>
              </a:buClr>
              <a:buSzPts val="1200"/>
              <a:buNone/>
            </a:pPr>
            <a:r>
              <a:rPr lang="en" sz="1700">
                <a:latin typeface="Lemon"/>
                <a:ea typeface="Lemon"/>
                <a:cs typeface="Lemon"/>
                <a:sym typeface="Lemon"/>
              </a:rPr>
              <a:t>$ singularity exec containername Toolname –a 10 –b file.txt –c xyz.fq –o pqrs.tuv</a:t>
            </a:r>
            <a:endParaRPr sz="1700">
              <a:latin typeface="Lemon"/>
              <a:ea typeface="Lemon"/>
              <a:cs typeface="Lemon"/>
              <a:sym typeface="Lemon"/>
            </a:endParaRPr>
          </a:p>
          <a:p>
            <a:pPr indent="-279400" lvl="0" marL="342900" rtl="0" algn="l">
              <a:lnSpc>
                <a:spcPct val="90000"/>
              </a:lnSpc>
              <a:spcBef>
                <a:spcPts val="800"/>
              </a:spcBef>
              <a:spcAft>
                <a:spcPts val="0"/>
              </a:spcAft>
              <a:buClr>
                <a:srgbClr val="002B42"/>
              </a:buClr>
              <a:buSzPts val="1000"/>
              <a:buFont typeface="Arial"/>
              <a:buNone/>
            </a:pPr>
            <a:r>
              <a:t/>
            </a:r>
            <a:endParaRPr sz="1200">
              <a:latin typeface="Arial"/>
              <a:ea typeface="Arial"/>
              <a:cs typeface="Arial"/>
              <a:sym typeface="Arial"/>
            </a:endParaRPr>
          </a:p>
          <a:p>
            <a:pPr indent="-349250" lvl="0" marL="342900" rtl="0" algn="l">
              <a:lnSpc>
                <a:spcPct val="90000"/>
              </a:lnSpc>
              <a:spcBef>
                <a:spcPts val="800"/>
              </a:spcBef>
              <a:spcAft>
                <a:spcPts val="0"/>
              </a:spcAft>
              <a:buClr>
                <a:srgbClr val="002B42"/>
              </a:buClr>
              <a:buSzPts val="1700"/>
              <a:buFont typeface="Arial"/>
              <a:buChar char="●"/>
            </a:pPr>
            <a:r>
              <a:rPr lang="en">
                <a:latin typeface="Arial"/>
                <a:ea typeface="Arial"/>
                <a:cs typeface="Arial"/>
                <a:sym typeface="Arial"/>
              </a:rPr>
              <a:t>Examples:</a:t>
            </a:r>
            <a:endParaRPr/>
          </a:p>
          <a:p>
            <a:pPr indent="-241300" lvl="0" marL="342900" rtl="0" algn="l">
              <a:lnSpc>
                <a:spcPct val="90000"/>
              </a:lnSpc>
              <a:spcBef>
                <a:spcPts val="800"/>
              </a:spcBef>
              <a:spcAft>
                <a:spcPts val="0"/>
              </a:spcAft>
              <a:buClr>
                <a:srgbClr val="002B42"/>
              </a:buClr>
              <a:buSzPts val="1700"/>
              <a:buFont typeface="Arial"/>
              <a:buNone/>
            </a:pPr>
            <a:r>
              <a:t/>
            </a:r>
            <a:endParaRPr>
              <a:latin typeface="Arial"/>
              <a:ea typeface="Arial"/>
              <a:cs typeface="Arial"/>
              <a:sym typeface="Arial"/>
            </a:endParaRPr>
          </a:p>
          <a:p>
            <a:pPr indent="0" lvl="0" marL="0" rtl="0" algn="l">
              <a:lnSpc>
                <a:spcPct val="90000"/>
              </a:lnSpc>
              <a:spcBef>
                <a:spcPts val="800"/>
              </a:spcBef>
              <a:spcAft>
                <a:spcPts val="0"/>
              </a:spcAft>
              <a:buClr>
                <a:srgbClr val="002B42"/>
              </a:buClr>
              <a:buSzPts val="1200"/>
              <a:buNone/>
            </a:pPr>
            <a:r>
              <a:rPr lang="en" sz="1700">
                <a:latin typeface="Lemon"/>
                <a:ea typeface="Lemon"/>
                <a:cs typeface="Lemon"/>
                <a:sym typeface="Lemon"/>
              </a:rPr>
              <a:t>$ </a:t>
            </a:r>
            <a:r>
              <a:rPr lang="en" sz="1700">
                <a:latin typeface="Lemon"/>
                <a:ea typeface="Lemon"/>
                <a:cs typeface="Lemon"/>
                <a:sym typeface="Lemon"/>
              </a:rPr>
              <a:t>singularity exec  rna_seq_container.sif </a:t>
            </a:r>
            <a:r>
              <a:rPr lang="en" sz="1700">
                <a:latin typeface="Lemon"/>
                <a:ea typeface="Lemon"/>
                <a:cs typeface="Lemon"/>
                <a:sym typeface="Lemon"/>
              </a:rPr>
              <a:t>fastqc –t 16 –o ./ Bacteria_GATTACA_L001_R1_001.fastq</a:t>
            </a:r>
            <a:endParaRPr sz="1700">
              <a:latin typeface="Lemon"/>
              <a:ea typeface="Lemon"/>
              <a:cs typeface="Lemon"/>
              <a:sym typeface="Lemon"/>
            </a:endParaRPr>
          </a:p>
          <a:p>
            <a:pPr indent="0" lvl="0" marL="0" rtl="0" algn="l">
              <a:lnSpc>
                <a:spcPct val="90000"/>
              </a:lnSpc>
              <a:spcBef>
                <a:spcPts val="800"/>
              </a:spcBef>
              <a:spcAft>
                <a:spcPts val="0"/>
              </a:spcAft>
              <a:buClr>
                <a:srgbClr val="002B42"/>
              </a:buClr>
              <a:buSzPts val="1700"/>
              <a:buNone/>
            </a:pPr>
            <a:r>
              <a:t/>
            </a:r>
            <a:endParaRPr>
              <a:latin typeface="Lemon"/>
              <a:ea typeface="Lemon"/>
              <a:cs typeface="Lemon"/>
              <a:sym typeface="Lemon"/>
            </a:endParaRPr>
          </a:p>
          <a:p>
            <a:pPr indent="0" lvl="0" marL="0" rtl="0" algn="l">
              <a:lnSpc>
                <a:spcPct val="90000"/>
              </a:lnSpc>
              <a:spcBef>
                <a:spcPts val="800"/>
              </a:spcBef>
              <a:spcAft>
                <a:spcPts val="0"/>
              </a:spcAft>
              <a:buClr>
                <a:srgbClr val="002B42"/>
              </a:buClr>
              <a:buSzPts val="1700"/>
              <a:buNone/>
            </a:pPr>
            <a:r>
              <a:t/>
            </a:r>
            <a:endParaRPr>
              <a:latin typeface="Lemon"/>
              <a:ea typeface="Lemon"/>
              <a:cs typeface="Lemon"/>
              <a:sym typeface="Lemon"/>
            </a:endParaRPr>
          </a:p>
        </p:txBody>
      </p:sp>
      <p:sp>
        <p:nvSpPr>
          <p:cNvPr id="636" name="Google Shape;636;p85"/>
          <p:cNvSpPr/>
          <p:nvPr/>
        </p:nvSpPr>
        <p:spPr>
          <a:xfrm>
            <a:off x="628650" y="3557603"/>
            <a:ext cx="7886700" cy="658500"/>
          </a:xfrm>
          <a:prstGeom prst="roundRect">
            <a:avLst>
              <a:gd fmla="val 16667" name="adj"/>
            </a:avLst>
          </a:prstGeom>
          <a:solidFill>
            <a:schemeClr val="accent1">
              <a:alpha val="3920"/>
            </a:schemeClr>
          </a:solidFill>
          <a:ln cap="flat" cmpd="sng" w="12700">
            <a:solidFill>
              <a:srgbClr val="001E2E"/>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37" name="Google Shape;637;p85"/>
          <p:cNvSpPr txBox="1"/>
          <p:nvPr/>
        </p:nvSpPr>
        <p:spPr>
          <a:xfrm>
            <a:off x="272400" y="152400"/>
            <a:ext cx="8571000" cy="9603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Typical command line syntax with singularity container</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p32"/>
          <p:cNvSpPr txBox="1"/>
          <p:nvPr>
            <p:ph type="title"/>
          </p:nvPr>
        </p:nvSpPr>
        <p:spPr>
          <a:xfrm>
            <a:off x="134750" y="7149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Workshop outline</a:t>
            </a:r>
            <a:endParaRPr/>
          </a:p>
        </p:txBody>
      </p:sp>
      <p:sp>
        <p:nvSpPr>
          <p:cNvPr id="140" name="Google Shape;140;p32"/>
          <p:cNvSpPr txBox="1"/>
          <p:nvPr>
            <p:ph idx="1" type="body"/>
          </p:nvPr>
        </p:nvSpPr>
        <p:spPr>
          <a:xfrm>
            <a:off x="134750" y="551725"/>
            <a:ext cx="9144000" cy="32634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sz="2200">
                <a:solidFill>
                  <a:schemeClr val="accent2"/>
                </a:solidFill>
                <a:latin typeface="Arial"/>
                <a:ea typeface="Arial"/>
                <a:cs typeface="Arial"/>
                <a:sym typeface="Arial"/>
              </a:rPr>
              <a:t>Session 1 </a:t>
            </a:r>
            <a:endParaRPr sz="2200">
              <a:solidFill>
                <a:schemeClr val="accent2"/>
              </a:solidFill>
              <a:latin typeface="Arial"/>
              <a:ea typeface="Arial"/>
              <a:cs typeface="Arial"/>
              <a:sym typeface="Arial"/>
            </a:endParaRPr>
          </a:p>
          <a:p>
            <a:pPr indent="0" lvl="0" marL="0" rtl="0" algn="l">
              <a:spcBef>
                <a:spcPts val="0"/>
              </a:spcBef>
              <a:spcAft>
                <a:spcPts val="0"/>
              </a:spcAft>
              <a:buNone/>
            </a:pPr>
            <a:r>
              <a:t/>
            </a:r>
            <a:endParaRPr sz="2200">
              <a:solidFill>
                <a:schemeClr val="accent2"/>
              </a:solidFill>
              <a:latin typeface="Arial"/>
              <a:ea typeface="Arial"/>
              <a:cs typeface="Arial"/>
              <a:sym typeface="Arial"/>
            </a:endParaRPr>
          </a:p>
          <a:p>
            <a:pPr indent="-311150" lvl="0" marL="457200" rtl="0" algn="l">
              <a:spcBef>
                <a:spcPts val="0"/>
              </a:spcBef>
              <a:spcAft>
                <a:spcPts val="0"/>
              </a:spcAft>
              <a:buSzPts val="1300"/>
              <a:buFont typeface="Arial"/>
              <a:buChar char="•"/>
            </a:pPr>
            <a:r>
              <a:rPr lang="en" sz="2000">
                <a:latin typeface="Arial"/>
                <a:ea typeface="Arial"/>
                <a:cs typeface="Arial"/>
                <a:sym typeface="Arial"/>
              </a:rPr>
              <a:t>RNA-seq experiments and protocols overview</a:t>
            </a:r>
            <a:endParaRPr sz="2000">
              <a:latin typeface="Arial"/>
              <a:ea typeface="Arial"/>
              <a:cs typeface="Arial"/>
              <a:sym typeface="Arial"/>
            </a:endParaRPr>
          </a:p>
          <a:p>
            <a:pPr indent="-311150" lvl="0" marL="457200" rtl="0" algn="l">
              <a:spcBef>
                <a:spcPts val="0"/>
              </a:spcBef>
              <a:spcAft>
                <a:spcPts val="0"/>
              </a:spcAft>
              <a:buSzPts val="1300"/>
              <a:buFont typeface="Arial"/>
              <a:buChar char="•"/>
            </a:pPr>
            <a:r>
              <a:rPr lang="en" sz="2000">
                <a:latin typeface="Arial"/>
                <a:ea typeface="Arial"/>
                <a:cs typeface="Arial"/>
                <a:sym typeface="Arial"/>
              </a:rPr>
              <a:t>Introduction to HPC and Galaxy</a:t>
            </a:r>
            <a:endParaRPr sz="2000">
              <a:latin typeface="Arial"/>
              <a:ea typeface="Arial"/>
              <a:cs typeface="Arial"/>
              <a:sym typeface="Arial"/>
            </a:endParaRPr>
          </a:p>
          <a:p>
            <a:pPr indent="-311150" lvl="0" marL="457200" rtl="0" algn="l">
              <a:spcBef>
                <a:spcPts val="0"/>
              </a:spcBef>
              <a:spcAft>
                <a:spcPts val="0"/>
              </a:spcAft>
              <a:buSzPts val="1300"/>
              <a:buFont typeface="Arial"/>
              <a:buChar char="•"/>
            </a:pPr>
            <a:r>
              <a:rPr lang="en" sz="2000">
                <a:latin typeface="Arial"/>
                <a:ea typeface="Arial"/>
                <a:cs typeface="Arial"/>
                <a:sym typeface="Arial"/>
              </a:rPr>
              <a:t>Understanding</a:t>
            </a:r>
            <a:r>
              <a:rPr lang="en" sz="2000">
                <a:latin typeface="Arial"/>
                <a:ea typeface="Arial"/>
                <a:cs typeface="Arial"/>
                <a:sym typeface="Arial"/>
              </a:rPr>
              <a:t> the </a:t>
            </a:r>
            <a:r>
              <a:rPr lang="en" sz="2000">
                <a:latin typeface="Arial"/>
                <a:ea typeface="Arial"/>
                <a:cs typeface="Arial"/>
                <a:sym typeface="Arial"/>
              </a:rPr>
              <a:t>sequencer</a:t>
            </a:r>
            <a:r>
              <a:rPr lang="en" sz="2000">
                <a:latin typeface="Arial"/>
                <a:ea typeface="Arial"/>
                <a:cs typeface="Arial"/>
                <a:sym typeface="Arial"/>
              </a:rPr>
              <a:t> output</a:t>
            </a:r>
            <a:endParaRPr sz="2000">
              <a:latin typeface="Arial"/>
              <a:ea typeface="Arial"/>
              <a:cs typeface="Arial"/>
              <a:sym typeface="Arial"/>
            </a:endParaRPr>
          </a:p>
          <a:p>
            <a:pPr indent="-311150" lvl="0" marL="457200" rtl="0" algn="l">
              <a:spcBef>
                <a:spcPts val="0"/>
              </a:spcBef>
              <a:spcAft>
                <a:spcPts val="0"/>
              </a:spcAft>
              <a:buSzPts val="1300"/>
              <a:buChar char="•"/>
            </a:pPr>
            <a:r>
              <a:rPr lang="en" sz="2000">
                <a:latin typeface="Arial"/>
                <a:ea typeface="Arial"/>
                <a:cs typeface="Arial"/>
                <a:sym typeface="Arial"/>
              </a:rPr>
              <a:t>Break</a:t>
            </a:r>
            <a:endParaRPr sz="2000">
              <a:latin typeface="Arial"/>
              <a:ea typeface="Arial"/>
              <a:cs typeface="Arial"/>
              <a:sym typeface="Arial"/>
            </a:endParaRPr>
          </a:p>
          <a:p>
            <a:pPr indent="-311150" lvl="0" marL="457200" rtl="0" algn="l">
              <a:spcBef>
                <a:spcPts val="0"/>
              </a:spcBef>
              <a:spcAft>
                <a:spcPts val="0"/>
              </a:spcAft>
              <a:buSzPts val="1300"/>
              <a:buFont typeface="Arial"/>
              <a:buChar char="•"/>
            </a:pPr>
            <a:r>
              <a:rPr lang="en" sz="2000">
                <a:latin typeface="Arial"/>
                <a:ea typeface="Arial"/>
                <a:cs typeface="Arial"/>
                <a:sym typeface="Arial"/>
              </a:rPr>
              <a:t>Concepts and Demo: steps from </a:t>
            </a:r>
            <a:r>
              <a:rPr lang="en" sz="2000">
                <a:latin typeface="Arial"/>
                <a:ea typeface="Arial"/>
                <a:cs typeface="Arial"/>
                <a:sym typeface="Arial"/>
              </a:rPr>
              <a:t>sequencer</a:t>
            </a:r>
            <a:r>
              <a:rPr lang="en" sz="2000">
                <a:latin typeface="Arial"/>
                <a:ea typeface="Arial"/>
                <a:cs typeface="Arial"/>
                <a:sym typeface="Arial"/>
              </a:rPr>
              <a:t> output to FastQC </a:t>
            </a:r>
            <a:endParaRPr b="1" sz="1200">
              <a:latin typeface="Arial"/>
              <a:ea typeface="Arial"/>
              <a:cs typeface="Arial"/>
              <a:sym typeface="Arial"/>
            </a:endParaRPr>
          </a:p>
          <a:p>
            <a:pPr indent="0" lvl="0" marL="0" rtl="0" algn="l">
              <a:spcBef>
                <a:spcPts val="0"/>
              </a:spcBef>
              <a:spcAft>
                <a:spcPts val="0"/>
              </a:spcAft>
              <a:buNone/>
            </a:pPr>
            <a:r>
              <a:t/>
            </a:r>
            <a:endParaRPr b="1" sz="1000">
              <a:latin typeface="Arial"/>
              <a:ea typeface="Arial"/>
              <a:cs typeface="Arial"/>
              <a:sym typeface="Arial"/>
            </a:endParaRPr>
          </a:p>
          <a:p>
            <a:pPr indent="0" lvl="0" marL="0" rtl="0" algn="l">
              <a:spcBef>
                <a:spcPts val="0"/>
              </a:spcBef>
              <a:spcAft>
                <a:spcPts val="0"/>
              </a:spcAft>
              <a:buNone/>
            </a:pPr>
            <a:r>
              <a:rPr lang="en">
                <a:solidFill>
                  <a:schemeClr val="accent2"/>
                </a:solidFill>
                <a:latin typeface="Arial"/>
                <a:ea typeface="Arial"/>
                <a:cs typeface="Arial"/>
                <a:sym typeface="Arial"/>
              </a:rPr>
              <a:t>Session 2 (day2)</a:t>
            </a:r>
            <a:endParaRPr>
              <a:solidFill>
                <a:schemeClr val="accent2"/>
              </a:solidFill>
              <a:latin typeface="Arial"/>
              <a:ea typeface="Arial"/>
              <a:cs typeface="Arial"/>
              <a:sym typeface="Arial"/>
            </a:endParaRPr>
          </a:p>
          <a:p>
            <a:pPr indent="-317500" lvl="0" marL="457200" rtl="0" algn="l">
              <a:spcBef>
                <a:spcPts val="1000"/>
              </a:spcBef>
              <a:spcAft>
                <a:spcPts val="0"/>
              </a:spcAft>
              <a:buClr>
                <a:srgbClr val="002B42"/>
              </a:buClr>
              <a:buSzPts val="1400"/>
              <a:buFont typeface="Arial"/>
              <a:buChar char="•"/>
            </a:pPr>
            <a:r>
              <a:rPr lang="en">
                <a:latin typeface="Arial"/>
                <a:ea typeface="Arial"/>
                <a:cs typeface="Arial"/>
                <a:sym typeface="Arial"/>
              </a:rPr>
              <a:t>Concepts and Demo</a:t>
            </a:r>
            <a:endParaRPr>
              <a:latin typeface="Arial"/>
              <a:ea typeface="Arial"/>
              <a:cs typeface="Arial"/>
              <a:sym typeface="Arial"/>
            </a:endParaRPr>
          </a:p>
          <a:p>
            <a:pPr indent="-317500" lvl="1" marL="914400" rtl="0" algn="l">
              <a:spcBef>
                <a:spcPts val="0"/>
              </a:spcBef>
              <a:spcAft>
                <a:spcPts val="0"/>
              </a:spcAft>
              <a:buClr>
                <a:srgbClr val="002B42"/>
              </a:buClr>
              <a:buSzPts val="1400"/>
              <a:buFont typeface="Arial"/>
              <a:buChar char="•"/>
            </a:pPr>
            <a:r>
              <a:rPr lang="en">
                <a:solidFill>
                  <a:srgbClr val="002B42"/>
                </a:solidFill>
                <a:latin typeface="Arial"/>
                <a:ea typeface="Arial"/>
                <a:cs typeface="Arial"/>
                <a:sym typeface="Arial"/>
              </a:rPr>
              <a:t>From FastaQC to Trimming</a:t>
            </a:r>
            <a:endParaRPr>
              <a:solidFill>
                <a:srgbClr val="002B42"/>
              </a:solidFill>
              <a:latin typeface="Arial"/>
              <a:ea typeface="Arial"/>
              <a:cs typeface="Arial"/>
              <a:sym typeface="Arial"/>
            </a:endParaRPr>
          </a:p>
          <a:p>
            <a:pPr indent="-317500" lvl="1" marL="914400" rtl="0" algn="l">
              <a:spcBef>
                <a:spcPts val="0"/>
              </a:spcBef>
              <a:spcAft>
                <a:spcPts val="0"/>
              </a:spcAft>
              <a:buClr>
                <a:srgbClr val="002B42"/>
              </a:buClr>
              <a:buSzPts val="1400"/>
              <a:buFont typeface="Arial"/>
              <a:buChar char="•"/>
            </a:pPr>
            <a:r>
              <a:rPr lang="en">
                <a:solidFill>
                  <a:srgbClr val="002B42"/>
                </a:solidFill>
                <a:latin typeface="Arial"/>
                <a:ea typeface="Arial"/>
                <a:cs typeface="Arial"/>
                <a:sym typeface="Arial"/>
              </a:rPr>
              <a:t>Mapping to reference genome</a:t>
            </a:r>
            <a:endParaRPr>
              <a:solidFill>
                <a:srgbClr val="002B42"/>
              </a:solidFill>
              <a:latin typeface="Arial"/>
              <a:ea typeface="Arial"/>
              <a:cs typeface="Arial"/>
              <a:sym typeface="Arial"/>
            </a:endParaRPr>
          </a:p>
          <a:p>
            <a:pPr indent="-317500" lvl="1" marL="914400" rtl="0" algn="l">
              <a:spcBef>
                <a:spcPts val="0"/>
              </a:spcBef>
              <a:spcAft>
                <a:spcPts val="0"/>
              </a:spcAft>
              <a:buSzPts val="1400"/>
              <a:buFont typeface="Arial"/>
              <a:buChar char="•"/>
            </a:pPr>
            <a:r>
              <a:rPr lang="en">
                <a:latin typeface="Arial"/>
                <a:ea typeface="Arial"/>
                <a:cs typeface="Arial"/>
                <a:sym typeface="Arial"/>
              </a:rPr>
              <a:t>Break</a:t>
            </a:r>
            <a:endParaRPr>
              <a:latin typeface="Arial"/>
              <a:ea typeface="Arial"/>
              <a:cs typeface="Arial"/>
              <a:sym typeface="Arial"/>
            </a:endParaRPr>
          </a:p>
          <a:p>
            <a:pPr indent="-317500" lvl="1" marL="914400" rtl="0" algn="l">
              <a:spcBef>
                <a:spcPts val="0"/>
              </a:spcBef>
              <a:spcAft>
                <a:spcPts val="0"/>
              </a:spcAft>
              <a:buClr>
                <a:srgbClr val="002B42"/>
              </a:buClr>
              <a:buSzPts val="1400"/>
              <a:buFont typeface="Arial"/>
              <a:buChar char="•"/>
            </a:pPr>
            <a:r>
              <a:rPr lang="en">
                <a:solidFill>
                  <a:srgbClr val="002B42"/>
                </a:solidFill>
                <a:latin typeface="Arial"/>
                <a:ea typeface="Arial"/>
                <a:cs typeface="Arial"/>
                <a:sym typeface="Arial"/>
              </a:rPr>
              <a:t>Annotation to genomic features</a:t>
            </a:r>
            <a:endParaRPr>
              <a:solidFill>
                <a:srgbClr val="002B42"/>
              </a:solidFill>
              <a:latin typeface="Arial"/>
              <a:ea typeface="Arial"/>
              <a:cs typeface="Arial"/>
              <a:sym typeface="Arial"/>
            </a:endParaRPr>
          </a:p>
          <a:p>
            <a:pPr indent="-317500" lvl="0" marL="457200" rtl="0" algn="l">
              <a:spcBef>
                <a:spcPts val="0"/>
              </a:spcBef>
              <a:spcAft>
                <a:spcPts val="0"/>
              </a:spcAft>
              <a:buSzPts val="1400"/>
              <a:buFont typeface="Arial"/>
              <a:buChar char="•"/>
            </a:pPr>
            <a:r>
              <a:rPr lang="en">
                <a:latin typeface="Arial"/>
                <a:ea typeface="Arial"/>
                <a:cs typeface="Arial"/>
                <a:sym typeface="Arial"/>
              </a:rPr>
              <a:t>Additional resources</a:t>
            </a:r>
            <a:endParaRPr>
              <a:latin typeface="Arial"/>
              <a:ea typeface="Arial"/>
              <a:cs typeface="Arial"/>
              <a:sym typeface="Arial"/>
            </a:endParaRPr>
          </a:p>
          <a:p>
            <a:pPr indent="0" lvl="0" marL="0" rtl="0" algn="l">
              <a:spcBef>
                <a:spcPts val="0"/>
              </a:spcBef>
              <a:spcAft>
                <a:spcPts val="0"/>
              </a:spcAft>
              <a:buNone/>
            </a:pPr>
            <a:r>
              <a:t/>
            </a:r>
            <a:endParaRPr b="1" sz="1400">
              <a:latin typeface="Arial"/>
              <a:ea typeface="Arial"/>
              <a:cs typeface="Arial"/>
              <a:sym typeface="Arial"/>
            </a:endParaRPr>
          </a:p>
          <a:p>
            <a:pPr indent="0" lvl="0" marL="0" rtl="0" algn="l">
              <a:spcBef>
                <a:spcPts val="0"/>
              </a:spcBef>
              <a:spcAft>
                <a:spcPts val="0"/>
              </a:spcAft>
              <a:buNone/>
            </a:pPr>
            <a:r>
              <a:t/>
            </a:r>
            <a:endParaRPr b="1">
              <a:latin typeface="Arial"/>
              <a:ea typeface="Arial"/>
              <a:cs typeface="Arial"/>
              <a:sym typeface="Arial"/>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1" name="Shape 641"/>
        <p:cNvGrpSpPr/>
        <p:nvPr/>
      </p:nvGrpSpPr>
      <p:grpSpPr>
        <a:xfrm>
          <a:off x="0" y="0"/>
          <a:ext cx="0" cy="0"/>
          <a:chOff x="0" y="0"/>
          <a:chExt cx="0" cy="0"/>
        </a:xfrm>
      </p:grpSpPr>
      <p:sp>
        <p:nvSpPr>
          <p:cNvPr id="642" name="Google Shape;642;p86"/>
          <p:cNvSpPr txBox="1"/>
          <p:nvPr>
            <p:ph idx="1" type="body"/>
          </p:nvPr>
        </p:nvSpPr>
        <p:spPr>
          <a:xfrm>
            <a:off x="628650" y="1254962"/>
            <a:ext cx="5352900" cy="3455700"/>
          </a:xfrm>
          <a:prstGeom prst="rect">
            <a:avLst/>
          </a:prstGeom>
          <a:noFill/>
          <a:ln>
            <a:noFill/>
          </a:ln>
        </p:spPr>
        <p:txBody>
          <a:bodyPr anchorCtr="0" anchor="t" bIns="0" lIns="137150" spcFirstLastPara="1" rIns="0" wrap="square" tIns="0">
            <a:spAutoFit/>
          </a:bodyPr>
          <a:lstStyle/>
          <a:p>
            <a:pPr indent="-349250" lvl="0" marL="342900" rtl="0" algn="l">
              <a:lnSpc>
                <a:spcPct val="90000"/>
              </a:lnSpc>
              <a:spcBef>
                <a:spcPts val="0"/>
              </a:spcBef>
              <a:spcAft>
                <a:spcPts val="0"/>
              </a:spcAft>
              <a:buClr>
                <a:srgbClr val="002B42"/>
              </a:buClr>
              <a:buSzPts val="1700"/>
              <a:buFont typeface="Arial"/>
              <a:buChar char="●"/>
            </a:pPr>
            <a:r>
              <a:rPr lang="en"/>
              <a:t>Lots of files on a computer</a:t>
            </a:r>
            <a:endParaRPr/>
          </a:p>
          <a:p>
            <a:pPr indent="-304800" lvl="0" marL="342900" rtl="0" algn="l">
              <a:lnSpc>
                <a:spcPct val="90000"/>
              </a:lnSpc>
              <a:spcBef>
                <a:spcPts val="800"/>
              </a:spcBef>
              <a:spcAft>
                <a:spcPts val="0"/>
              </a:spcAft>
              <a:buClr>
                <a:srgbClr val="002B42"/>
              </a:buClr>
              <a:buSzPts val="600"/>
              <a:buFont typeface="Arial"/>
              <a:buNone/>
            </a:pPr>
            <a:r>
              <a:t/>
            </a:r>
            <a:endParaRPr sz="800"/>
          </a:p>
          <a:p>
            <a:pPr indent="-349250" lvl="0" marL="342900" rtl="0" algn="l">
              <a:lnSpc>
                <a:spcPct val="90000"/>
              </a:lnSpc>
              <a:spcBef>
                <a:spcPts val="800"/>
              </a:spcBef>
              <a:spcAft>
                <a:spcPts val="0"/>
              </a:spcAft>
              <a:buClr>
                <a:srgbClr val="002B42"/>
              </a:buClr>
              <a:buSzPts val="1700"/>
              <a:buFont typeface="Arial"/>
              <a:buChar char="●"/>
            </a:pPr>
            <a:r>
              <a:rPr lang="en"/>
              <a:t>Organized in directories which may contain sub-directories</a:t>
            </a:r>
            <a:endParaRPr/>
          </a:p>
          <a:p>
            <a:pPr indent="-304800" lvl="0" marL="342900" rtl="0" algn="l">
              <a:lnSpc>
                <a:spcPct val="90000"/>
              </a:lnSpc>
              <a:spcBef>
                <a:spcPts val="800"/>
              </a:spcBef>
              <a:spcAft>
                <a:spcPts val="0"/>
              </a:spcAft>
              <a:buClr>
                <a:srgbClr val="002B42"/>
              </a:buClr>
              <a:buSzPts val="600"/>
              <a:buFont typeface="Arial"/>
              <a:buNone/>
            </a:pPr>
            <a:r>
              <a:t/>
            </a:r>
            <a:endParaRPr sz="800"/>
          </a:p>
          <a:p>
            <a:pPr indent="-349250" lvl="0" marL="342900" rtl="0" algn="l">
              <a:lnSpc>
                <a:spcPct val="90000"/>
              </a:lnSpc>
              <a:spcBef>
                <a:spcPts val="800"/>
              </a:spcBef>
              <a:spcAft>
                <a:spcPts val="0"/>
              </a:spcAft>
              <a:buClr>
                <a:srgbClr val="002B42"/>
              </a:buClr>
              <a:buSzPts val="1700"/>
              <a:buFont typeface="Arial"/>
              <a:buChar char="●"/>
            </a:pPr>
            <a:r>
              <a:rPr lang="en"/>
              <a:t>Bioinformatics tools may need file inputs and may output files</a:t>
            </a:r>
            <a:endParaRPr/>
          </a:p>
          <a:p>
            <a:pPr indent="-254000" lvl="1" marL="596900" rtl="0" algn="l">
              <a:lnSpc>
                <a:spcPct val="90000"/>
              </a:lnSpc>
              <a:spcBef>
                <a:spcPts val="400"/>
              </a:spcBef>
              <a:spcAft>
                <a:spcPts val="0"/>
              </a:spcAft>
              <a:buClr>
                <a:srgbClr val="002B42"/>
              </a:buClr>
              <a:buSzPts val="1400"/>
              <a:buChar char="●"/>
            </a:pPr>
            <a:r>
              <a:rPr lang="en"/>
              <a:t>Where are the input files located on the computer?</a:t>
            </a:r>
            <a:endParaRPr/>
          </a:p>
          <a:p>
            <a:pPr indent="-254000" lvl="2" marL="939800" rtl="0" algn="l">
              <a:lnSpc>
                <a:spcPct val="90000"/>
              </a:lnSpc>
              <a:spcBef>
                <a:spcPts val="400"/>
              </a:spcBef>
              <a:spcAft>
                <a:spcPts val="0"/>
              </a:spcAft>
              <a:buClr>
                <a:srgbClr val="002B42"/>
              </a:buClr>
              <a:buSzPts val="1200"/>
              <a:buChar char="●"/>
            </a:pPr>
            <a:r>
              <a:rPr lang="en"/>
              <a:t>Searching entire computer not practical</a:t>
            </a:r>
            <a:endParaRPr/>
          </a:p>
          <a:p>
            <a:pPr indent="-254000" lvl="2" marL="939800" rtl="0" algn="l">
              <a:lnSpc>
                <a:spcPct val="90000"/>
              </a:lnSpc>
              <a:spcBef>
                <a:spcPts val="400"/>
              </a:spcBef>
              <a:spcAft>
                <a:spcPts val="0"/>
              </a:spcAft>
              <a:buClr>
                <a:srgbClr val="002B42"/>
              </a:buClr>
              <a:buSzPts val="1200"/>
              <a:buChar char="●"/>
            </a:pPr>
            <a:r>
              <a:rPr lang="en"/>
              <a:t>What if multiple files have the same name?</a:t>
            </a:r>
            <a:endParaRPr/>
          </a:p>
          <a:p>
            <a:pPr indent="-254000" lvl="1" marL="596900" rtl="0" algn="l">
              <a:lnSpc>
                <a:spcPct val="90000"/>
              </a:lnSpc>
              <a:spcBef>
                <a:spcPts val="400"/>
              </a:spcBef>
              <a:spcAft>
                <a:spcPts val="0"/>
              </a:spcAft>
              <a:buClr>
                <a:srgbClr val="002B42"/>
              </a:buClr>
              <a:buSzPts val="1400"/>
              <a:buChar char="●"/>
            </a:pPr>
            <a:r>
              <a:rPr lang="en"/>
              <a:t>Where should the output files be saved?</a:t>
            </a:r>
            <a:endParaRPr/>
          </a:p>
        </p:txBody>
      </p:sp>
      <p:pic>
        <p:nvPicPr>
          <p:cNvPr id="643" name="Google Shape;643;p86"/>
          <p:cNvPicPr preferRelativeResize="0"/>
          <p:nvPr/>
        </p:nvPicPr>
        <p:blipFill rotWithShape="1">
          <a:blip r:embed="rId3">
            <a:alphaModFix/>
          </a:blip>
          <a:srcRect b="0" l="0" r="0" t="0"/>
          <a:stretch/>
        </p:blipFill>
        <p:spPr>
          <a:xfrm>
            <a:off x="6200775" y="1407350"/>
            <a:ext cx="2366242" cy="2471750"/>
          </a:xfrm>
          <a:prstGeom prst="rect">
            <a:avLst/>
          </a:prstGeom>
          <a:noFill/>
          <a:ln>
            <a:noFill/>
          </a:ln>
        </p:spPr>
      </p:pic>
      <p:sp>
        <p:nvSpPr>
          <p:cNvPr id="644" name="Google Shape;644;p86"/>
          <p:cNvSpPr txBox="1"/>
          <p:nvPr/>
        </p:nvSpPr>
        <p:spPr>
          <a:xfrm>
            <a:off x="272400" y="152400"/>
            <a:ext cx="8571000" cy="9603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File paths := Location of file on computer</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8" name="Shape 648"/>
        <p:cNvGrpSpPr/>
        <p:nvPr/>
      </p:nvGrpSpPr>
      <p:grpSpPr>
        <a:xfrm>
          <a:off x="0" y="0"/>
          <a:ext cx="0" cy="0"/>
          <a:chOff x="0" y="0"/>
          <a:chExt cx="0" cy="0"/>
        </a:xfrm>
      </p:grpSpPr>
      <p:sp>
        <p:nvSpPr>
          <p:cNvPr id="649" name="Google Shape;649;p87"/>
          <p:cNvSpPr txBox="1"/>
          <p:nvPr>
            <p:ph idx="1" type="body"/>
          </p:nvPr>
        </p:nvSpPr>
        <p:spPr>
          <a:xfrm>
            <a:off x="628650" y="1407362"/>
            <a:ext cx="5248500" cy="2737800"/>
          </a:xfrm>
          <a:prstGeom prst="rect">
            <a:avLst/>
          </a:prstGeom>
          <a:noFill/>
          <a:ln>
            <a:noFill/>
          </a:ln>
        </p:spPr>
        <p:txBody>
          <a:bodyPr anchorCtr="0" anchor="t" bIns="0" lIns="137150" spcFirstLastPara="1" rIns="0" wrap="square" tIns="0">
            <a:spAutoFit/>
          </a:bodyPr>
          <a:lstStyle/>
          <a:p>
            <a:pPr indent="-349250" lvl="0" marL="342900" rtl="0" algn="l">
              <a:lnSpc>
                <a:spcPct val="90000"/>
              </a:lnSpc>
              <a:spcBef>
                <a:spcPts val="0"/>
              </a:spcBef>
              <a:spcAft>
                <a:spcPts val="0"/>
              </a:spcAft>
              <a:buClr>
                <a:srgbClr val="002B42"/>
              </a:buClr>
              <a:buSzPts val="1700"/>
              <a:buFont typeface="Arial"/>
              <a:buChar char="●"/>
            </a:pPr>
            <a:r>
              <a:rPr lang="en">
                <a:latin typeface="Lemon"/>
                <a:ea typeface="Lemon"/>
                <a:cs typeface="Lemon"/>
                <a:sym typeface="Lemon"/>
              </a:rPr>
              <a:t>./</a:t>
            </a:r>
            <a:r>
              <a:rPr lang="en"/>
              <a:t>   is for current working directory</a:t>
            </a:r>
            <a:endParaRPr/>
          </a:p>
          <a:p>
            <a:pPr indent="-349250" lvl="0" marL="342900" rtl="0" algn="l">
              <a:lnSpc>
                <a:spcPct val="90000"/>
              </a:lnSpc>
              <a:spcBef>
                <a:spcPts val="800"/>
              </a:spcBef>
              <a:spcAft>
                <a:spcPts val="0"/>
              </a:spcAft>
              <a:buClr>
                <a:srgbClr val="002B42"/>
              </a:buClr>
              <a:buSzPts val="1700"/>
              <a:buFont typeface="Arial"/>
              <a:buChar char="●"/>
            </a:pPr>
            <a:r>
              <a:rPr lang="en">
                <a:latin typeface="Lemon"/>
                <a:ea typeface="Lemon"/>
                <a:cs typeface="Lemon"/>
                <a:sym typeface="Lemon"/>
              </a:rPr>
              <a:t>../</a:t>
            </a:r>
            <a:r>
              <a:rPr lang="en"/>
              <a:t>  is for parent directory of current working directory</a:t>
            </a:r>
            <a:endParaRPr/>
          </a:p>
          <a:p>
            <a:pPr indent="-349250" lvl="0" marL="342900" rtl="0" algn="l">
              <a:lnSpc>
                <a:spcPct val="90000"/>
              </a:lnSpc>
              <a:spcBef>
                <a:spcPts val="800"/>
              </a:spcBef>
              <a:spcAft>
                <a:spcPts val="0"/>
              </a:spcAft>
              <a:buClr>
                <a:srgbClr val="002B42"/>
              </a:buClr>
              <a:buSzPts val="1700"/>
              <a:buFont typeface="Arial"/>
              <a:buChar char="●"/>
            </a:pPr>
            <a:r>
              <a:rPr lang="en">
                <a:latin typeface="Lemon"/>
                <a:ea typeface="Lemon"/>
                <a:cs typeface="Lemon"/>
                <a:sym typeface="Lemon"/>
              </a:rPr>
              <a:t>../../</a:t>
            </a:r>
            <a:r>
              <a:rPr lang="en"/>
              <a:t>  is for parent directory of parent directory of current working directory</a:t>
            </a:r>
            <a:endParaRPr/>
          </a:p>
          <a:p>
            <a:pPr indent="-241300" lvl="0" marL="342900" rtl="0" algn="l">
              <a:lnSpc>
                <a:spcPct val="90000"/>
              </a:lnSpc>
              <a:spcBef>
                <a:spcPts val="800"/>
              </a:spcBef>
              <a:spcAft>
                <a:spcPts val="0"/>
              </a:spcAft>
              <a:buClr>
                <a:srgbClr val="002B42"/>
              </a:buClr>
              <a:buSzPts val="1700"/>
              <a:buFont typeface="Arial"/>
              <a:buNone/>
            </a:pPr>
            <a:r>
              <a:t/>
            </a:r>
            <a:endParaRPr/>
          </a:p>
          <a:p>
            <a:pPr indent="-349250" lvl="0" marL="342900" rtl="0" algn="l">
              <a:lnSpc>
                <a:spcPct val="90000"/>
              </a:lnSpc>
              <a:spcBef>
                <a:spcPts val="800"/>
              </a:spcBef>
              <a:spcAft>
                <a:spcPts val="0"/>
              </a:spcAft>
              <a:buClr>
                <a:srgbClr val="002B42"/>
              </a:buClr>
              <a:buSzPts val="1700"/>
              <a:buFont typeface="Arial"/>
              <a:buChar char="●"/>
            </a:pPr>
            <a:r>
              <a:rPr lang="en">
                <a:latin typeface="Lemon"/>
                <a:ea typeface="Lemon"/>
                <a:cs typeface="Lemon"/>
                <a:sym typeface="Lemon"/>
              </a:rPr>
              <a:t>/Root/DirA/DirC/File4</a:t>
            </a:r>
            <a:r>
              <a:rPr lang="en"/>
              <a:t>  is the path of File4 in the image to the right.</a:t>
            </a:r>
            <a:endParaRPr/>
          </a:p>
        </p:txBody>
      </p:sp>
      <p:pic>
        <p:nvPicPr>
          <p:cNvPr id="650" name="Google Shape;650;p87"/>
          <p:cNvPicPr preferRelativeResize="0"/>
          <p:nvPr/>
        </p:nvPicPr>
        <p:blipFill rotWithShape="1">
          <a:blip r:embed="rId3">
            <a:alphaModFix/>
          </a:blip>
          <a:srcRect b="0" l="0" r="0" t="0"/>
          <a:stretch/>
        </p:blipFill>
        <p:spPr>
          <a:xfrm>
            <a:off x="6200775" y="1278500"/>
            <a:ext cx="2489601" cy="2600600"/>
          </a:xfrm>
          <a:prstGeom prst="rect">
            <a:avLst/>
          </a:prstGeom>
          <a:noFill/>
          <a:ln>
            <a:noFill/>
          </a:ln>
        </p:spPr>
      </p:pic>
      <p:sp>
        <p:nvSpPr>
          <p:cNvPr id="651" name="Google Shape;651;p87"/>
          <p:cNvSpPr txBox="1"/>
          <p:nvPr/>
        </p:nvSpPr>
        <p:spPr>
          <a:xfrm>
            <a:off x="272400" y="152400"/>
            <a:ext cx="8571000" cy="9603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File paths</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5" name="Shape 655"/>
        <p:cNvGrpSpPr/>
        <p:nvPr/>
      </p:nvGrpSpPr>
      <p:grpSpPr>
        <a:xfrm>
          <a:off x="0" y="0"/>
          <a:ext cx="0" cy="0"/>
          <a:chOff x="0" y="0"/>
          <a:chExt cx="0" cy="0"/>
        </a:xfrm>
      </p:grpSpPr>
      <p:sp>
        <p:nvSpPr>
          <p:cNvPr id="656" name="Google Shape;656;p88"/>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Knowledge check</a:t>
            </a:r>
            <a:endParaRPr/>
          </a:p>
        </p:txBody>
      </p:sp>
      <p:sp>
        <p:nvSpPr>
          <p:cNvPr id="657" name="Google Shape;657;p88"/>
          <p:cNvSpPr txBox="1"/>
          <p:nvPr>
            <p:ph idx="1" type="body"/>
          </p:nvPr>
        </p:nvSpPr>
        <p:spPr>
          <a:xfrm>
            <a:off x="628650" y="1369219"/>
            <a:ext cx="7886700" cy="3263400"/>
          </a:xfrm>
          <a:prstGeom prst="rect">
            <a:avLst/>
          </a:prstGeom>
        </p:spPr>
        <p:txBody>
          <a:bodyPr anchorCtr="0" anchor="t" bIns="0" lIns="0" spcFirstLastPara="1" rIns="0" wrap="square" tIns="0">
            <a:normAutofit/>
          </a:bodyPr>
          <a:lstStyle/>
          <a:p>
            <a:pPr indent="0" lvl="0" marL="0" rtl="0" algn="l">
              <a:spcBef>
                <a:spcPts val="800"/>
              </a:spcBef>
              <a:spcAft>
                <a:spcPts val="0"/>
              </a:spcAft>
              <a:buNone/>
            </a:pPr>
            <a:r>
              <a:rPr lang="en"/>
              <a:t>What is the </a:t>
            </a:r>
            <a:r>
              <a:rPr lang="en" u="sng"/>
              <a:t>sequence</a:t>
            </a:r>
            <a:r>
              <a:rPr lang="en" u="sng"/>
              <a:t> length</a:t>
            </a:r>
            <a:r>
              <a:rPr lang="en"/>
              <a:t> reported by the FASTQC run yesterday?</a:t>
            </a:r>
            <a:endParaRPr/>
          </a:p>
          <a:p>
            <a:pPr indent="-317500" lvl="0" marL="914400" rtl="0" algn="l">
              <a:spcBef>
                <a:spcPts val="800"/>
              </a:spcBef>
              <a:spcAft>
                <a:spcPts val="0"/>
              </a:spcAft>
              <a:buSzPts val="1400"/>
              <a:buAutoNum type="arabicPeriod"/>
            </a:pPr>
            <a:r>
              <a:rPr lang="en"/>
              <a:t>100000</a:t>
            </a:r>
            <a:endParaRPr/>
          </a:p>
          <a:p>
            <a:pPr indent="-317500" lvl="0" marL="914400" rtl="0" algn="l">
              <a:spcBef>
                <a:spcPts val="0"/>
              </a:spcBef>
              <a:spcAft>
                <a:spcPts val="0"/>
              </a:spcAft>
              <a:buSzPts val="1400"/>
              <a:buAutoNum type="arabicPeriod"/>
            </a:pPr>
            <a:r>
              <a:rPr lang="en"/>
              <a:t>50</a:t>
            </a:r>
            <a:endParaRPr/>
          </a:p>
          <a:p>
            <a:pPr indent="-317500" lvl="0" marL="914400" rtl="0" algn="l">
              <a:spcBef>
                <a:spcPts val="0"/>
              </a:spcBef>
              <a:spcAft>
                <a:spcPts val="0"/>
              </a:spcAft>
              <a:buSzPts val="1400"/>
              <a:buAutoNum type="arabicPeriod"/>
            </a:pPr>
            <a:r>
              <a:rPr lang="en"/>
              <a:t>0</a:t>
            </a:r>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1" name="Shape 661"/>
        <p:cNvGrpSpPr/>
        <p:nvPr/>
      </p:nvGrpSpPr>
      <p:grpSpPr>
        <a:xfrm>
          <a:off x="0" y="0"/>
          <a:ext cx="0" cy="0"/>
          <a:chOff x="0" y="0"/>
          <a:chExt cx="0" cy="0"/>
        </a:xfrm>
      </p:grpSpPr>
      <p:sp>
        <p:nvSpPr>
          <p:cNvPr id="662" name="Google Shape;662;p89"/>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Knowledge check</a:t>
            </a:r>
            <a:endParaRPr/>
          </a:p>
        </p:txBody>
      </p:sp>
      <p:sp>
        <p:nvSpPr>
          <p:cNvPr id="663" name="Google Shape;663;p89"/>
          <p:cNvSpPr txBox="1"/>
          <p:nvPr>
            <p:ph idx="1" type="body"/>
          </p:nvPr>
        </p:nvSpPr>
        <p:spPr>
          <a:xfrm>
            <a:off x="628650" y="1369219"/>
            <a:ext cx="7886700" cy="3263400"/>
          </a:xfrm>
          <a:prstGeom prst="rect">
            <a:avLst/>
          </a:prstGeom>
        </p:spPr>
        <p:txBody>
          <a:bodyPr anchorCtr="0" anchor="t" bIns="0" lIns="0" spcFirstLastPara="1" rIns="0" wrap="square" tIns="0">
            <a:normAutofit/>
          </a:bodyPr>
          <a:lstStyle/>
          <a:p>
            <a:pPr indent="0" lvl="0" marL="0" rtl="0" algn="l">
              <a:spcBef>
                <a:spcPts val="800"/>
              </a:spcBef>
              <a:spcAft>
                <a:spcPts val="0"/>
              </a:spcAft>
              <a:buNone/>
            </a:pPr>
            <a:r>
              <a:rPr lang="en"/>
              <a:t>What is the sequence length </a:t>
            </a:r>
            <a:r>
              <a:rPr lang="en"/>
              <a:t>reported by</a:t>
            </a:r>
            <a:r>
              <a:rPr lang="en"/>
              <a:t> the FASTQC run yesterday?</a:t>
            </a:r>
            <a:endParaRPr/>
          </a:p>
          <a:p>
            <a:pPr indent="-317500" lvl="0" marL="914400" rtl="0" algn="l">
              <a:spcBef>
                <a:spcPts val="800"/>
              </a:spcBef>
              <a:spcAft>
                <a:spcPts val="0"/>
              </a:spcAft>
              <a:buSzPts val="1400"/>
              <a:buAutoNum type="arabicPeriod"/>
            </a:pPr>
            <a:r>
              <a:rPr lang="en"/>
              <a:t>100000</a:t>
            </a:r>
            <a:endParaRPr/>
          </a:p>
          <a:p>
            <a:pPr indent="-317500" lvl="0" marL="914400" rtl="0" algn="l">
              <a:spcBef>
                <a:spcPts val="0"/>
              </a:spcBef>
              <a:spcAft>
                <a:spcPts val="0"/>
              </a:spcAft>
              <a:buClr>
                <a:schemeClr val="accent6"/>
              </a:buClr>
              <a:buSzPts val="1400"/>
              <a:buAutoNum type="arabicPeriod"/>
            </a:pPr>
            <a:r>
              <a:rPr b="1" lang="en">
                <a:solidFill>
                  <a:schemeClr val="accent6"/>
                </a:solidFill>
              </a:rPr>
              <a:t>50</a:t>
            </a:r>
            <a:endParaRPr b="1">
              <a:solidFill>
                <a:schemeClr val="accent6"/>
              </a:solidFill>
            </a:endParaRPr>
          </a:p>
          <a:p>
            <a:pPr indent="-317500" lvl="0" marL="914400" rtl="0" algn="l">
              <a:spcBef>
                <a:spcPts val="0"/>
              </a:spcBef>
              <a:spcAft>
                <a:spcPts val="0"/>
              </a:spcAft>
              <a:buSzPts val="1400"/>
              <a:buAutoNum type="arabicPeriod"/>
            </a:pPr>
            <a:r>
              <a:rPr lang="en"/>
              <a:t>0</a:t>
            </a:r>
            <a:endParaRPr/>
          </a:p>
        </p:txBody>
      </p:sp>
      <p:pic>
        <p:nvPicPr>
          <p:cNvPr id="664" name="Google Shape;664;p89"/>
          <p:cNvPicPr preferRelativeResize="0"/>
          <p:nvPr/>
        </p:nvPicPr>
        <p:blipFill>
          <a:blip r:embed="rId3">
            <a:alphaModFix/>
          </a:blip>
          <a:stretch>
            <a:fillRect/>
          </a:stretch>
        </p:blipFill>
        <p:spPr>
          <a:xfrm>
            <a:off x="3028950" y="2296057"/>
            <a:ext cx="5486401" cy="2534717"/>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8" name="Shape 668"/>
        <p:cNvGrpSpPr/>
        <p:nvPr/>
      </p:nvGrpSpPr>
      <p:grpSpPr>
        <a:xfrm>
          <a:off x="0" y="0"/>
          <a:ext cx="0" cy="0"/>
          <a:chOff x="0" y="0"/>
          <a:chExt cx="0" cy="0"/>
        </a:xfrm>
      </p:grpSpPr>
      <p:sp>
        <p:nvSpPr>
          <p:cNvPr id="669" name="Google Shape;669;p90"/>
          <p:cNvSpPr txBox="1"/>
          <p:nvPr>
            <p:ph type="title"/>
          </p:nvPr>
        </p:nvSpPr>
        <p:spPr>
          <a:xfrm>
            <a:off x="120000" y="-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RNA-seq - analysis workflow</a:t>
            </a:r>
            <a:endParaRPr/>
          </a:p>
        </p:txBody>
      </p:sp>
      <p:sp>
        <p:nvSpPr>
          <p:cNvPr id="670" name="Google Shape;670;p90"/>
          <p:cNvSpPr txBox="1"/>
          <p:nvPr/>
        </p:nvSpPr>
        <p:spPr>
          <a:xfrm>
            <a:off x="43800" y="1450100"/>
            <a:ext cx="3125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Helvetica Neue"/>
                <a:ea typeface="Helvetica Neue"/>
                <a:cs typeface="Helvetica Neue"/>
                <a:sym typeface="Helvetica Neue"/>
              </a:rPr>
              <a:t>Session 1: Concepts + Demo</a:t>
            </a:r>
            <a:endParaRPr b="1" sz="1200">
              <a:solidFill>
                <a:srgbClr val="262626"/>
              </a:solidFill>
              <a:highlight>
                <a:srgbClr val="F7F6F3"/>
              </a:highlight>
            </a:endParaRPr>
          </a:p>
        </p:txBody>
      </p:sp>
      <p:sp>
        <p:nvSpPr>
          <p:cNvPr id="671" name="Google Shape;671;p90"/>
          <p:cNvSpPr/>
          <p:nvPr/>
        </p:nvSpPr>
        <p:spPr>
          <a:xfrm flipH="1">
            <a:off x="2835875" y="1034150"/>
            <a:ext cx="207300" cy="12840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2" name="Google Shape;672;p90"/>
          <p:cNvSpPr txBox="1"/>
          <p:nvPr/>
        </p:nvSpPr>
        <p:spPr>
          <a:xfrm>
            <a:off x="54700" y="3392888"/>
            <a:ext cx="31257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Helvetica Neue"/>
                <a:ea typeface="Helvetica Neue"/>
                <a:cs typeface="Helvetica Neue"/>
                <a:sym typeface="Helvetica Neue"/>
              </a:rPr>
              <a:t>Session 2: </a:t>
            </a:r>
            <a:r>
              <a:rPr b="1" lang="en">
                <a:solidFill>
                  <a:schemeClr val="dk1"/>
                </a:solidFill>
                <a:latin typeface="Helvetica Neue"/>
                <a:ea typeface="Helvetica Neue"/>
                <a:cs typeface="Helvetica Neue"/>
                <a:sym typeface="Helvetica Neue"/>
              </a:rPr>
              <a:t>Concepts + Demo</a:t>
            </a:r>
            <a:endParaRPr b="1" sz="1200">
              <a:solidFill>
                <a:srgbClr val="262626"/>
              </a:solidFill>
              <a:highlight>
                <a:srgbClr val="F7F6F3"/>
              </a:highlight>
            </a:endParaRPr>
          </a:p>
          <a:p>
            <a:pPr indent="0" lvl="0" marL="0" rtl="0" algn="l">
              <a:spcBef>
                <a:spcPts val="0"/>
              </a:spcBef>
              <a:spcAft>
                <a:spcPts val="0"/>
              </a:spcAft>
              <a:buNone/>
            </a:pPr>
            <a:r>
              <a:t/>
            </a:r>
            <a:endParaRPr b="1">
              <a:latin typeface="Helvetica Neue"/>
              <a:ea typeface="Helvetica Neue"/>
              <a:cs typeface="Helvetica Neue"/>
              <a:sym typeface="Helvetica Neue"/>
            </a:endParaRPr>
          </a:p>
        </p:txBody>
      </p:sp>
      <p:sp>
        <p:nvSpPr>
          <p:cNvPr id="673" name="Google Shape;673;p90"/>
          <p:cNvSpPr/>
          <p:nvPr/>
        </p:nvSpPr>
        <p:spPr>
          <a:xfrm>
            <a:off x="3316325" y="2030150"/>
            <a:ext cx="1993500" cy="493800"/>
          </a:xfrm>
          <a:prstGeom prst="roundRect">
            <a:avLst>
              <a:gd fmla="val 16667" name="adj"/>
            </a:avLst>
          </a:prstGeom>
          <a:solidFill>
            <a:srgbClr val="D5A6BD"/>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Sequencer: Reads</a:t>
            </a:r>
            <a:r>
              <a:rPr lang="en"/>
              <a:t> </a:t>
            </a:r>
            <a:r>
              <a:rPr b="1" lang="en">
                <a:solidFill>
                  <a:schemeClr val="accent2"/>
                </a:solidFill>
              </a:rPr>
              <a:t>Fastq</a:t>
            </a:r>
            <a:endParaRPr b="1">
              <a:solidFill>
                <a:schemeClr val="accent2"/>
              </a:solidFill>
            </a:endParaRPr>
          </a:p>
        </p:txBody>
      </p:sp>
      <p:sp>
        <p:nvSpPr>
          <p:cNvPr id="674" name="Google Shape;674;p90"/>
          <p:cNvSpPr/>
          <p:nvPr/>
        </p:nvSpPr>
        <p:spPr>
          <a:xfrm>
            <a:off x="5445750" y="2030150"/>
            <a:ext cx="1727700" cy="493800"/>
          </a:xfrm>
          <a:prstGeom prst="roundRect">
            <a:avLst>
              <a:gd fmla="val 16667" name="adj"/>
            </a:avLst>
          </a:prstGeom>
          <a:solidFill>
            <a:srgbClr val="F6B26B"/>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None/>
            </a:pPr>
            <a:r>
              <a:rPr b="1" lang="en">
                <a:solidFill>
                  <a:schemeClr val="accent2"/>
                </a:solidFill>
              </a:rPr>
              <a:t>FastQC </a:t>
            </a:r>
            <a:endParaRPr b="1">
              <a:solidFill>
                <a:schemeClr val="accent2"/>
              </a:solidFill>
            </a:endParaRPr>
          </a:p>
        </p:txBody>
      </p:sp>
      <p:sp>
        <p:nvSpPr>
          <p:cNvPr id="675" name="Google Shape;675;p90"/>
          <p:cNvSpPr/>
          <p:nvPr/>
        </p:nvSpPr>
        <p:spPr>
          <a:xfrm>
            <a:off x="3316325" y="3283863"/>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Alignment/Mapping</a:t>
            </a:r>
            <a:endParaRPr b="1"/>
          </a:p>
          <a:p>
            <a:pPr indent="0" lvl="0" marL="0" rtl="0" algn="ctr">
              <a:spcBef>
                <a:spcPts val="0"/>
              </a:spcBef>
              <a:spcAft>
                <a:spcPts val="0"/>
              </a:spcAft>
              <a:buNone/>
            </a:pPr>
            <a:r>
              <a:rPr b="1" lang="en">
                <a:solidFill>
                  <a:schemeClr val="accent2"/>
                </a:solidFill>
              </a:rPr>
              <a:t>STAR</a:t>
            </a:r>
            <a:r>
              <a:rPr lang="en"/>
              <a:t> </a:t>
            </a:r>
            <a:endParaRPr/>
          </a:p>
        </p:txBody>
      </p:sp>
      <p:sp>
        <p:nvSpPr>
          <p:cNvPr id="676" name="Google Shape;676;p90"/>
          <p:cNvSpPr/>
          <p:nvPr/>
        </p:nvSpPr>
        <p:spPr>
          <a:xfrm>
            <a:off x="3316325" y="38861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1200">
                <a:solidFill>
                  <a:schemeClr val="dk1"/>
                </a:solidFill>
              </a:rPr>
              <a:t>Counting Reads </a:t>
            </a:r>
            <a:endParaRPr b="1" sz="1200">
              <a:solidFill>
                <a:schemeClr val="dk1"/>
              </a:solidFill>
            </a:endParaRPr>
          </a:p>
          <a:p>
            <a:pPr indent="0" lvl="0" marL="0" rtl="0" algn="ctr">
              <a:spcBef>
                <a:spcPts val="0"/>
              </a:spcBef>
              <a:spcAft>
                <a:spcPts val="0"/>
              </a:spcAft>
              <a:buNone/>
            </a:pPr>
            <a:r>
              <a:rPr b="1" lang="en">
                <a:solidFill>
                  <a:schemeClr val="accent2"/>
                </a:solidFill>
              </a:rPr>
              <a:t>featureCounts</a:t>
            </a:r>
            <a:endParaRPr b="1" sz="1200"/>
          </a:p>
        </p:txBody>
      </p:sp>
      <p:sp>
        <p:nvSpPr>
          <p:cNvPr id="677" name="Google Shape;677;p90"/>
          <p:cNvSpPr/>
          <p:nvPr/>
        </p:nvSpPr>
        <p:spPr>
          <a:xfrm>
            <a:off x="3316325" y="2681575"/>
            <a:ext cx="1993500" cy="493800"/>
          </a:xfrm>
          <a:prstGeom prst="roundRect">
            <a:avLst>
              <a:gd fmla="val 16667" name="adj"/>
            </a:avLst>
          </a:prstGeom>
          <a:solidFill>
            <a:srgbClr val="EAD1DC"/>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Trimming</a:t>
            </a:r>
            <a:endParaRPr b="1"/>
          </a:p>
          <a:p>
            <a:pPr indent="0" lvl="0" marL="0" rtl="0" algn="ctr">
              <a:spcBef>
                <a:spcPts val="0"/>
              </a:spcBef>
              <a:spcAft>
                <a:spcPts val="0"/>
              </a:spcAft>
              <a:buNone/>
            </a:pPr>
            <a:r>
              <a:rPr b="1" lang="en">
                <a:solidFill>
                  <a:schemeClr val="accent2"/>
                </a:solidFill>
              </a:rPr>
              <a:t>cutadapt</a:t>
            </a:r>
            <a:endParaRPr b="1">
              <a:solidFill>
                <a:schemeClr val="accent2"/>
              </a:solidFill>
            </a:endParaRPr>
          </a:p>
        </p:txBody>
      </p:sp>
      <p:sp>
        <p:nvSpPr>
          <p:cNvPr id="678" name="Google Shape;678;p90"/>
          <p:cNvSpPr/>
          <p:nvPr/>
        </p:nvSpPr>
        <p:spPr>
          <a:xfrm>
            <a:off x="5445750" y="2681575"/>
            <a:ext cx="1727700" cy="493800"/>
          </a:xfrm>
          <a:prstGeom prst="roundRect">
            <a:avLst>
              <a:gd fmla="val 16667" name="adj"/>
            </a:avLst>
          </a:prstGeom>
          <a:solidFill>
            <a:srgbClr val="FCE5CD"/>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rPr b="1" lang="en">
                <a:solidFill>
                  <a:schemeClr val="accent2"/>
                </a:solidFill>
              </a:rPr>
              <a:t>FastQC</a:t>
            </a:r>
            <a:endParaRPr b="1">
              <a:solidFill>
                <a:schemeClr val="accent2"/>
              </a:solidFill>
            </a:endParaRPr>
          </a:p>
        </p:txBody>
      </p:sp>
      <p:sp>
        <p:nvSpPr>
          <p:cNvPr id="679" name="Google Shape;679;p90"/>
          <p:cNvSpPr/>
          <p:nvPr/>
        </p:nvSpPr>
        <p:spPr>
          <a:xfrm>
            <a:off x="5445750" y="32838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680" name="Google Shape;680;p90"/>
          <p:cNvSpPr/>
          <p:nvPr/>
        </p:nvSpPr>
        <p:spPr>
          <a:xfrm>
            <a:off x="3316325" y="776450"/>
            <a:ext cx="1993500" cy="493800"/>
          </a:xfrm>
          <a:prstGeom prst="roundRect">
            <a:avLst>
              <a:gd fmla="val 16667" name="adj"/>
            </a:avLst>
          </a:prstGeom>
          <a:solidFill>
            <a:srgbClr val="D5A6BD"/>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Biological samples</a:t>
            </a:r>
            <a:endParaRPr b="1">
              <a:solidFill>
                <a:schemeClr val="accent2"/>
              </a:solidFill>
            </a:endParaRPr>
          </a:p>
        </p:txBody>
      </p:sp>
      <p:sp>
        <p:nvSpPr>
          <p:cNvPr id="681" name="Google Shape;681;p90"/>
          <p:cNvSpPr/>
          <p:nvPr/>
        </p:nvSpPr>
        <p:spPr>
          <a:xfrm>
            <a:off x="3316325" y="1403288"/>
            <a:ext cx="1993500" cy="493800"/>
          </a:xfrm>
          <a:prstGeom prst="roundRect">
            <a:avLst>
              <a:gd fmla="val 16667" name="adj"/>
            </a:avLst>
          </a:prstGeom>
          <a:solidFill>
            <a:srgbClr val="D5A6BD"/>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Library preparation</a:t>
            </a:r>
            <a:endParaRPr b="1">
              <a:solidFill>
                <a:schemeClr val="accent2"/>
              </a:solidFill>
            </a:endParaRPr>
          </a:p>
        </p:txBody>
      </p:sp>
      <p:sp>
        <p:nvSpPr>
          <p:cNvPr id="682" name="Google Shape;682;p90"/>
          <p:cNvSpPr/>
          <p:nvPr/>
        </p:nvSpPr>
        <p:spPr>
          <a:xfrm>
            <a:off x="5445750" y="3893249"/>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683" name="Google Shape;683;p90"/>
          <p:cNvSpPr/>
          <p:nvPr/>
        </p:nvSpPr>
        <p:spPr>
          <a:xfrm flipH="1">
            <a:off x="2879475" y="2887000"/>
            <a:ext cx="207300" cy="14175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684" name="Google Shape;684;p90"/>
          <p:cNvPicPr preferRelativeResize="0"/>
          <p:nvPr/>
        </p:nvPicPr>
        <p:blipFill>
          <a:blip r:embed="rId3">
            <a:alphaModFix/>
          </a:blip>
          <a:stretch>
            <a:fillRect/>
          </a:stretch>
        </p:blipFill>
        <p:spPr>
          <a:xfrm>
            <a:off x="3043175" y="449250"/>
            <a:ext cx="615600" cy="615600"/>
          </a:xfrm>
          <a:prstGeom prst="rect">
            <a:avLst/>
          </a:prstGeom>
          <a:noFill/>
          <a:ln>
            <a:noFill/>
          </a:ln>
        </p:spPr>
      </p:pic>
      <p:pic>
        <p:nvPicPr>
          <p:cNvPr id="685" name="Google Shape;685;p90"/>
          <p:cNvPicPr preferRelativeResize="0"/>
          <p:nvPr/>
        </p:nvPicPr>
        <p:blipFill>
          <a:blip r:embed="rId3">
            <a:alphaModFix/>
          </a:blip>
          <a:stretch>
            <a:fillRect/>
          </a:stretch>
        </p:blipFill>
        <p:spPr>
          <a:xfrm>
            <a:off x="3043175" y="1070325"/>
            <a:ext cx="615600" cy="615600"/>
          </a:xfrm>
          <a:prstGeom prst="rect">
            <a:avLst/>
          </a:prstGeom>
          <a:noFill/>
          <a:ln>
            <a:noFill/>
          </a:ln>
        </p:spPr>
      </p:pic>
      <p:pic>
        <p:nvPicPr>
          <p:cNvPr id="686" name="Google Shape;686;p90"/>
          <p:cNvPicPr preferRelativeResize="0"/>
          <p:nvPr/>
        </p:nvPicPr>
        <p:blipFill rotWithShape="1">
          <a:blip r:embed="rId4">
            <a:alphaModFix/>
          </a:blip>
          <a:srcRect b="0" l="0" r="0" t="0"/>
          <a:stretch/>
        </p:blipFill>
        <p:spPr>
          <a:xfrm>
            <a:off x="6991150" y="919588"/>
            <a:ext cx="2011680" cy="813418"/>
          </a:xfrm>
          <a:prstGeom prst="rect">
            <a:avLst/>
          </a:prstGeom>
          <a:noFill/>
          <a:ln>
            <a:noFill/>
          </a:ln>
        </p:spPr>
      </p:pic>
      <p:pic>
        <p:nvPicPr>
          <p:cNvPr id="687" name="Google Shape;687;p90"/>
          <p:cNvPicPr preferRelativeResize="0"/>
          <p:nvPr/>
        </p:nvPicPr>
        <p:blipFill rotWithShape="1">
          <a:blip r:embed="rId5">
            <a:alphaModFix/>
          </a:blip>
          <a:srcRect b="0" l="0" r="0" t="0"/>
          <a:stretch/>
        </p:blipFill>
        <p:spPr>
          <a:xfrm>
            <a:off x="6991149" y="181700"/>
            <a:ext cx="2011680" cy="594758"/>
          </a:xfrm>
          <a:prstGeom prst="rect">
            <a:avLst/>
          </a:prstGeom>
          <a:noFill/>
          <a:ln>
            <a:noFill/>
          </a:ln>
        </p:spPr>
      </p:pic>
      <p:pic>
        <p:nvPicPr>
          <p:cNvPr id="688" name="Google Shape;688;p90"/>
          <p:cNvPicPr preferRelativeResize="0"/>
          <p:nvPr/>
        </p:nvPicPr>
        <p:blipFill>
          <a:blip r:embed="rId3">
            <a:alphaModFix/>
          </a:blip>
          <a:stretch>
            <a:fillRect/>
          </a:stretch>
        </p:blipFill>
        <p:spPr>
          <a:xfrm>
            <a:off x="3043175" y="1668113"/>
            <a:ext cx="615600" cy="615600"/>
          </a:xfrm>
          <a:prstGeom prst="rect">
            <a:avLst/>
          </a:prstGeom>
          <a:noFill/>
          <a:ln>
            <a:noFill/>
          </a:ln>
        </p:spPr>
      </p:pic>
      <p:pic>
        <p:nvPicPr>
          <p:cNvPr id="689" name="Google Shape;689;p90"/>
          <p:cNvPicPr preferRelativeResize="0"/>
          <p:nvPr/>
        </p:nvPicPr>
        <p:blipFill>
          <a:blip r:embed="rId3">
            <a:alphaModFix/>
          </a:blip>
          <a:stretch>
            <a:fillRect/>
          </a:stretch>
        </p:blipFill>
        <p:spPr>
          <a:xfrm>
            <a:off x="5113325" y="1702538"/>
            <a:ext cx="615600" cy="615600"/>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3" name="Shape 693"/>
        <p:cNvGrpSpPr/>
        <p:nvPr/>
      </p:nvGrpSpPr>
      <p:grpSpPr>
        <a:xfrm>
          <a:off x="0" y="0"/>
          <a:ext cx="0" cy="0"/>
          <a:chOff x="0" y="0"/>
          <a:chExt cx="0" cy="0"/>
        </a:xfrm>
      </p:grpSpPr>
      <p:sp>
        <p:nvSpPr>
          <p:cNvPr id="694" name="Google Shape;694;p91"/>
          <p:cNvSpPr txBox="1"/>
          <p:nvPr>
            <p:ph type="title"/>
          </p:nvPr>
        </p:nvSpPr>
        <p:spPr>
          <a:xfrm>
            <a:off x="152397" y="76200"/>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sz="2500">
                <a:solidFill>
                  <a:srgbClr val="1155CC"/>
                </a:solidFill>
              </a:rPr>
              <a:t>Trimming - </a:t>
            </a:r>
            <a:r>
              <a:rPr lang="en" sz="2500">
                <a:solidFill>
                  <a:srgbClr val="1155CC"/>
                </a:solidFill>
                <a:latin typeface="Arial"/>
                <a:ea typeface="Arial"/>
                <a:cs typeface="Arial"/>
                <a:sym typeface="Arial"/>
              </a:rPr>
              <a:t>Removing adapters  </a:t>
            </a:r>
            <a:endParaRPr sz="2500">
              <a:solidFill>
                <a:srgbClr val="1155CC"/>
              </a:solidFill>
            </a:endParaRPr>
          </a:p>
        </p:txBody>
      </p:sp>
      <p:sp>
        <p:nvSpPr>
          <p:cNvPr id="695" name="Google Shape;695;p91"/>
          <p:cNvSpPr txBox="1"/>
          <p:nvPr/>
        </p:nvSpPr>
        <p:spPr>
          <a:xfrm>
            <a:off x="118863" y="4583475"/>
            <a:ext cx="43635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accent2"/>
                </a:solidFill>
              </a:rPr>
              <a:t>Tools: cutadapt, </a:t>
            </a:r>
            <a:r>
              <a:rPr b="1" lang="en" sz="1800">
                <a:solidFill>
                  <a:schemeClr val="accent2"/>
                </a:solidFill>
              </a:rPr>
              <a:t>Trimmomatic</a:t>
            </a:r>
            <a:endParaRPr b="1" sz="300">
              <a:solidFill>
                <a:schemeClr val="accent2"/>
              </a:solidFill>
            </a:endParaRPr>
          </a:p>
        </p:txBody>
      </p:sp>
      <p:pic>
        <p:nvPicPr>
          <p:cNvPr id="696" name="Google Shape;696;p91"/>
          <p:cNvPicPr preferRelativeResize="0"/>
          <p:nvPr/>
        </p:nvPicPr>
        <p:blipFill>
          <a:blip r:embed="rId3">
            <a:alphaModFix/>
          </a:blip>
          <a:stretch>
            <a:fillRect/>
          </a:stretch>
        </p:blipFill>
        <p:spPr>
          <a:xfrm>
            <a:off x="118874" y="421125"/>
            <a:ext cx="3376947" cy="2444276"/>
          </a:xfrm>
          <a:prstGeom prst="rect">
            <a:avLst/>
          </a:prstGeom>
          <a:noFill/>
          <a:ln>
            <a:noFill/>
          </a:ln>
        </p:spPr>
      </p:pic>
      <p:pic>
        <p:nvPicPr>
          <p:cNvPr id="697" name="Google Shape;697;p91"/>
          <p:cNvPicPr preferRelativeResize="0"/>
          <p:nvPr/>
        </p:nvPicPr>
        <p:blipFill>
          <a:blip r:embed="rId4">
            <a:alphaModFix/>
          </a:blip>
          <a:stretch>
            <a:fillRect/>
          </a:stretch>
        </p:blipFill>
        <p:spPr>
          <a:xfrm>
            <a:off x="2470000" y="1929975"/>
            <a:ext cx="6553326" cy="2556061"/>
          </a:xfrm>
          <a:prstGeom prst="rect">
            <a:avLst/>
          </a:prstGeom>
          <a:noFill/>
          <a:ln>
            <a:noFill/>
          </a:ln>
        </p:spPr>
      </p:pic>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1" name="Shape 701"/>
        <p:cNvGrpSpPr/>
        <p:nvPr/>
      </p:nvGrpSpPr>
      <p:grpSpPr>
        <a:xfrm>
          <a:off x="0" y="0"/>
          <a:ext cx="0" cy="0"/>
          <a:chOff x="0" y="0"/>
          <a:chExt cx="0" cy="0"/>
        </a:xfrm>
      </p:grpSpPr>
      <p:sp>
        <p:nvSpPr>
          <p:cNvPr id="702" name="Google Shape;702;p92"/>
          <p:cNvSpPr txBox="1"/>
          <p:nvPr>
            <p:ph type="title"/>
          </p:nvPr>
        </p:nvSpPr>
        <p:spPr>
          <a:xfrm>
            <a:off x="118872" y="0"/>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cutadapt removes adapters</a:t>
            </a:r>
            <a:endParaRPr/>
          </a:p>
        </p:txBody>
      </p:sp>
      <p:sp>
        <p:nvSpPr>
          <p:cNvPr id="703" name="Google Shape;703;p92"/>
          <p:cNvSpPr txBox="1"/>
          <p:nvPr>
            <p:ph idx="1" type="body"/>
          </p:nvPr>
        </p:nvSpPr>
        <p:spPr>
          <a:xfrm>
            <a:off x="4138200" y="700975"/>
            <a:ext cx="5005800" cy="1348200"/>
          </a:xfrm>
          <a:prstGeom prst="rect">
            <a:avLst/>
          </a:prstGeom>
        </p:spPr>
        <p:txBody>
          <a:bodyPr anchorCtr="0" anchor="t" bIns="0" lIns="0" spcFirstLastPara="1" rIns="0" wrap="square" tIns="0">
            <a:normAutofit/>
          </a:bodyPr>
          <a:lstStyle/>
          <a:p>
            <a:pPr indent="-292100" lvl="0" marL="457200" rtl="0" algn="l">
              <a:lnSpc>
                <a:spcPct val="150000"/>
              </a:lnSpc>
              <a:spcBef>
                <a:spcPts val="800"/>
              </a:spcBef>
              <a:spcAft>
                <a:spcPts val="0"/>
              </a:spcAft>
              <a:buSzPts val="1000"/>
              <a:buChar char="●"/>
            </a:pPr>
            <a:r>
              <a:rPr lang="en" sz="1700"/>
              <a:t>Search for adapter sequence in read.</a:t>
            </a:r>
            <a:endParaRPr sz="1700"/>
          </a:p>
          <a:p>
            <a:pPr indent="-292100" lvl="0" marL="457200" rtl="0" algn="l">
              <a:lnSpc>
                <a:spcPct val="150000"/>
              </a:lnSpc>
              <a:spcBef>
                <a:spcPts val="0"/>
              </a:spcBef>
              <a:spcAft>
                <a:spcPts val="0"/>
              </a:spcAft>
              <a:buSzPts val="1000"/>
              <a:buChar char="●"/>
            </a:pPr>
            <a:r>
              <a:rPr lang="en" sz="1700"/>
              <a:t>Allow for mismatches in sequence.</a:t>
            </a:r>
            <a:endParaRPr sz="1700"/>
          </a:p>
          <a:p>
            <a:pPr indent="-292100" lvl="0" marL="457200" rtl="0" algn="l">
              <a:lnSpc>
                <a:spcPct val="150000"/>
              </a:lnSpc>
              <a:spcBef>
                <a:spcPts val="0"/>
              </a:spcBef>
              <a:spcAft>
                <a:spcPts val="0"/>
              </a:spcAft>
              <a:buSzPts val="1000"/>
              <a:buChar char="●"/>
            </a:pPr>
            <a:r>
              <a:rPr lang="en" sz="1700"/>
              <a:t>If significant alignment, cut.</a:t>
            </a:r>
            <a:endParaRPr sz="1700"/>
          </a:p>
        </p:txBody>
      </p:sp>
      <p:pic>
        <p:nvPicPr>
          <p:cNvPr id="704" name="Google Shape;704;p92"/>
          <p:cNvPicPr preferRelativeResize="0"/>
          <p:nvPr/>
        </p:nvPicPr>
        <p:blipFill rotWithShape="1">
          <a:blip r:embed="rId3">
            <a:alphaModFix/>
          </a:blip>
          <a:srcRect b="0" l="0" r="0" t="-4602"/>
          <a:stretch/>
        </p:blipFill>
        <p:spPr>
          <a:xfrm>
            <a:off x="118875" y="586300"/>
            <a:ext cx="3874325" cy="1025125"/>
          </a:xfrm>
          <a:prstGeom prst="rect">
            <a:avLst/>
          </a:prstGeom>
          <a:noFill/>
          <a:ln>
            <a:noFill/>
          </a:ln>
        </p:spPr>
      </p:pic>
      <p:grpSp>
        <p:nvGrpSpPr>
          <p:cNvPr id="705" name="Google Shape;705;p92"/>
          <p:cNvGrpSpPr/>
          <p:nvPr/>
        </p:nvGrpSpPr>
        <p:grpSpPr>
          <a:xfrm>
            <a:off x="254087" y="1809812"/>
            <a:ext cx="7569025" cy="3288488"/>
            <a:chOff x="787487" y="1809812"/>
            <a:chExt cx="7569025" cy="3288488"/>
          </a:xfrm>
        </p:grpSpPr>
        <p:grpSp>
          <p:nvGrpSpPr>
            <p:cNvPr id="706" name="Google Shape;706;p92"/>
            <p:cNvGrpSpPr/>
            <p:nvPr/>
          </p:nvGrpSpPr>
          <p:grpSpPr>
            <a:xfrm>
              <a:off x="787487" y="1809812"/>
              <a:ext cx="7569025" cy="1916013"/>
              <a:chOff x="206050" y="2637937"/>
              <a:chExt cx="7569025" cy="1916013"/>
            </a:xfrm>
          </p:grpSpPr>
          <p:pic>
            <p:nvPicPr>
              <p:cNvPr id="707" name="Google Shape;707;p92"/>
              <p:cNvPicPr preferRelativeResize="0"/>
              <p:nvPr/>
            </p:nvPicPr>
            <p:blipFill>
              <a:blip r:embed="rId4">
                <a:alphaModFix/>
              </a:blip>
              <a:stretch>
                <a:fillRect/>
              </a:stretch>
            </p:blipFill>
            <p:spPr>
              <a:xfrm>
                <a:off x="206050" y="2637937"/>
                <a:ext cx="7370799" cy="1916013"/>
              </a:xfrm>
              <a:prstGeom prst="rect">
                <a:avLst/>
              </a:prstGeom>
              <a:noFill/>
              <a:ln>
                <a:noFill/>
              </a:ln>
            </p:spPr>
          </p:pic>
          <p:sp>
            <p:nvSpPr>
              <p:cNvPr id="708" name="Google Shape;708;p92"/>
              <p:cNvSpPr txBox="1"/>
              <p:nvPr/>
            </p:nvSpPr>
            <p:spPr>
              <a:xfrm>
                <a:off x="1209850" y="3472025"/>
                <a:ext cx="524700" cy="3540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100">
                    <a:latin typeface="Helvetica Neue"/>
                    <a:ea typeface="Helvetica Neue"/>
                    <a:cs typeface="Helvetica Neue"/>
                    <a:sym typeface="Helvetica Neue"/>
                  </a:rPr>
                  <a:t>5’</a:t>
                </a:r>
                <a:endParaRPr sz="1100">
                  <a:latin typeface="Helvetica Neue"/>
                  <a:ea typeface="Helvetica Neue"/>
                  <a:cs typeface="Helvetica Neue"/>
                  <a:sym typeface="Helvetica Neue"/>
                </a:endParaRPr>
              </a:p>
            </p:txBody>
          </p:sp>
          <p:sp>
            <p:nvSpPr>
              <p:cNvPr id="709" name="Google Shape;709;p92"/>
              <p:cNvSpPr txBox="1"/>
              <p:nvPr/>
            </p:nvSpPr>
            <p:spPr>
              <a:xfrm>
                <a:off x="3033625" y="3472025"/>
                <a:ext cx="5247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Helvetica Neue"/>
                    <a:ea typeface="Helvetica Neue"/>
                    <a:cs typeface="Helvetica Neue"/>
                    <a:sym typeface="Helvetica Neue"/>
                  </a:rPr>
                  <a:t>3’</a:t>
                </a:r>
                <a:endParaRPr sz="1100">
                  <a:latin typeface="Helvetica Neue"/>
                  <a:ea typeface="Helvetica Neue"/>
                  <a:cs typeface="Helvetica Neue"/>
                  <a:sym typeface="Helvetica Neue"/>
                </a:endParaRPr>
              </a:p>
            </p:txBody>
          </p:sp>
          <p:sp>
            <p:nvSpPr>
              <p:cNvPr id="710" name="Google Shape;710;p92"/>
              <p:cNvSpPr txBox="1"/>
              <p:nvPr/>
            </p:nvSpPr>
            <p:spPr>
              <a:xfrm>
                <a:off x="3665350" y="3471775"/>
                <a:ext cx="5247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Helvetica Neue"/>
                    <a:ea typeface="Helvetica Neue"/>
                    <a:cs typeface="Helvetica Neue"/>
                    <a:sym typeface="Helvetica Neue"/>
                  </a:rPr>
                  <a:t>5’</a:t>
                </a:r>
                <a:endParaRPr sz="1100">
                  <a:latin typeface="Helvetica Neue"/>
                  <a:ea typeface="Helvetica Neue"/>
                  <a:cs typeface="Helvetica Neue"/>
                  <a:sym typeface="Helvetica Neue"/>
                </a:endParaRPr>
              </a:p>
            </p:txBody>
          </p:sp>
          <p:sp>
            <p:nvSpPr>
              <p:cNvPr id="711" name="Google Shape;711;p92"/>
              <p:cNvSpPr txBox="1"/>
              <p:nvPr/>
            </p:nvSpPr>
            <p:spPr>
              <a:xfrm>
                <a:off x="1209775" y="4180175"/>
                <a:ext cx="524700" cy="3540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100">
                    <a:latin typeface="Helvetica Neue"/>
                    <a:ea typeface="Helvetica Neue"/>
                    <a:cs typeface="Helvetica Neue"/>
                    <a:sym typeface="Helvetica Neue"/>
                  </a:rPr>
                  <a:t>5’</a:t>
                </a:r>
                <a:endParaRPr sz="1100">
                  <a:latin typeface="Helvetica Neue"/>
                  <a:ea typeface="Helvetica Neue"/>
                  <a:cs typeface="Helvetica Neue"/>
                  <a:sym typeface="Helvetica Neue"/>
                </a:endParaRPr>
              </a:p>
            </p:txBody>
          </p:sp>
          <p:sp>
            <p:nvSpPr>
              <p:cNvPr id="712" name="Google Shape;712;p92"/>
              <p:cNvSpPr txBox="1"/>
              <p:nvPr/>
            </p:nvSpPr>
            <p:spPr>
              <a:xfrm>
                <a:off x="3403975" y="4180175"/>
                <a:ext cx="5247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Helvetica Neue"/>
                    <a:ea typeface="Helvetica Neue"/>
                    <a:cs typeface="Helvetica Neue"/>
                    <a:sym typeface="Helvetica Neue"/>
                  </a:rPr>
                  <a:t>3’</a:t>
                </a:r>
                <a:endParaRPr sz="1100">
                  <a:latin typeface="Helvetica Neue"/>
                  <a:ea typeface="Helvetica Neue"/>
                  <a:cs typeface="Helvetica Neue"/>
                  <a:sym typeface="Helvetica Neue"/>
                </a:endParaRPr>
              </a:p>
            </p:txBody>
          </p:sp>
          <p:sp>
            <p:nvSpPr>
              <p:cNvPr id="713" name="Google Shape;713;p92"/>
              <p:cNvSpPr txBox="1"/>
              <p:nvPr/>
            </p:nvSpPr>
            <p:spPr>
              <a:xfrm>
                <a:off x="5289025" y="3471775"/>
                <a:ext cx="5247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Helvetica Neue"/>
                    <a:ea typeface="Helvetica Neue"/>
                    <a:cs typeface="Helvetica Neue"/>
                    <a:sym typeface="Helvetica Neue"/>
                  </a:rPr>
                  <a:t>3’</a:t>
                </a:r>
                <a:endParaRPr sz="1100">
                  <a:latin typeface="Helvetica Neue"/>
                  <a:ea typeface="Helvetica Neue"/>
                  <a:cs typeface="Helvetica Neue"/>
                  <a:sym typeface="Helvetica Neue"/>
                </a:endParaRPr>
              </a:p>
            </p:txBody>
          </p:sp>
          <p:sp>
            <p:nvSpPr>
              <p:cNvPr id="714" name="Google Shape;714;p92"/>
              <p:cNvSpPr txBox="1"/>
              <p:nvPr/>
            </p:nvSpPr>
            <p:spPr>
              <a:xfrm>
                <a:off x="7250375" y="3471775"/>
                <a:ext cx="5247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Helvetica Neue"/>
                    <a:ea typeface="Helvetica Neue"/>
                    <a:cs typeface="Helvetica Neue"/>
                    <a:sym typeface="Helvetica Neue"/>
                  </a:rPr>
                  <a:t>3’</a:t>
                </a:r>
                <a:endParaRPr sz="1100">
                  <a:latin typeface="Helvetica Neue"/>
                  <a:ea typeface="Helvetica Neue"/>
                  <a:cs typeface="Helvetica Neue"/>
                  <a:sym typeface="Helvetica Neue"/>
                </a:endParaRPr>
              </a:p>
            </p:txBody>
          </p:sp>
          <p:sp>
            <p:nvSpPr>
              <p:cNvPr id="715" name="Google Shape;715;p92"/>
              <p:cNvSpPr txBox="1"/>
              <p:nvPr/>
            </p:nvSpPr>
            <p:spPr>
              <a:xfrm>
                <a:off x="5648400" y="3471775"/>
                <a:ext cx="5247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Helvetica Neue"/>
                    <a:ea typeface="Helvetica Neue"/>
                    <a:cs typeface="Helvetica Neue"/>
                    <a:sym typeface="Helvetica Neue"/>
                  </a:rPr>
                  <a:t>5’</a:t>
                </a:r>
                <a:endParaRPr sz="1100">
                  <a:latin typeface="Helvetica Neue"/>
                  <a:ea typeface="Helvetica Neue"/>
                  <a:cs typeface="Helvetica Neue"/>
                  <a:sym typeface="Helvetica Neue"/>
                </a:endParaRPr>
              </a:p>
            </p:txBody>
          </p:sp>
        </p:grpSp>
        <p:grpSp>
          <p:nvGrpSpPr>
            <p:cNvPr id="716" name="Google Shape;716;p92"/>
            <p:cNvGrpSpPr/>
            <p:nvPr/>
          </p:nvGrpSpPr>
          <p:grpSpPr>
            <a:xfrm>
              <a:off x="1199025" y="3763100"/>
              <a:ext cx="3693875" cy="1335200"/>
              <a:chOff x="1199025" y="3763100"/>
              <a:chExt cx="3693875" cy="1335200"/>
            </a:xfrm>
          </p:grpSpPr>
          <p:pic>
            <p:nvPicPr>
              <p:cNvPr id="717" name="Google Shape;717;p92"/>
              <p:cNvPicPr preferRelativeResize="0"/>
              <p:nvPr/>
            </p:nvPicPr>
            <p:blipFill rotWithShape="1">
              <a:blip r:embed="rId5">
                <a:alphaModFix/>
              </a:blip>
              <a:srcRect b="0" l="0" r="0" t="41826"/>
              <a:stretch/>
            </p:blipFill>
            <p:spPr>
              <a:xfrm>
                <a:off x="1199025" y="4467950"/>
                <a:ext cx="3181350" cy="387875"/>
              </a:xfrm>
              <a:prstGeom prst="rect">
                <a:avLst/>
              </a:prstGeom>
              <a:noFill/>
              <a:ln>
                <a:noFill/>
              </a:ln>
            </p:spPr>
          </p:pic>
          <p:pic>
            <p:nvPicPr>
              <p:cNvPr id="718" name="Google Shape;718;p92"/>
              <p:cNvPicPr preferRelativeResize="0"/>
              <p:nvPr/>
            </p:nvPicPr>
            <p:blipFill rotWithShape="1">
              <a:blip r:embed="rId5">
                <a:alphaModFix/>
              </a:blip>
              <a:srcRect b="49977" l="0" r="0" t="0"/>
              <a:stretch/>
            </p:blipFill>
            <p:spPr>
              <a:xfrm>
                <a:off x="1216125" y="4754525"/>
                <a:ext cx="3181350" cy="333525"/>
              </a:xfrm>
              <a:prstGeom prst="rect">
                <a:avLst/>
              </a:prstGeom>
              <a:noFill/>
              <a:ln>
                <a:noFill/>
              </a:ln>
            </p:spPr>
          </p:pic>
          <p:pic>
            <p:nvPicPr>
              <p:cNvPr id="719" name="Google Shape;719;p92"/>
              <p:cNvPicPr preferRelativeResize="0"/>
              <p:nvPr/>
            </p:nvPicPr>
            <p:blipFill>
              <a:blip r:embed="rId6">
                <a:alphaModFix/>
              </a:blip>
              <a:stretch>
                <a:fillRect/>
              </a:stretch>
            </p:blipFill>
            <p:spPr>
              <a:xfrm>
                <a:off x="2767925" y="3763100"/>
                <a:ext cx="2124950" cy="628650"/>
              </a:xfrm>
              <a:prstGeom prst="rect">
                <a:avLst/>
              </a:prstGeom>
              <a:noFill/>
              <a:ln>
                <a:noFill/>
              </a:ln>
            </p:spPr>
          </p:pic>
          <p:sp>
            <p:nvSpPr>
              <p:cNvPr id="720" name="Google Shape;720;p92"/>
              <p:cNvSpPr txBox="1"/>
              <p:nvPr/>
            </p:nvSpPr>
            <p:spPr>
              <a:xfrm>
                <a:off x="2713400" y="3848000"/>
                <a:ext cx="21795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Helvetica Neue"/>
                    <a:ea typeface="Helvetica Neue"/>
                    <a:cs typeface="Helvetica Neue"/>
                    <a:sym typeface="Helvetica Neue"/>
                  </a:rPr>
                  <a:t>Forward read -&gt;</a:t>
                </a:r>
                <a:endParaRPr sz="1100">
                  <a:latin typeface="Helvetica Neue"/>
                  <a:ea typeface="Helvetica Neue"/>
                  <a:cs typeface="Helvetica Neue"/>
                  <a:sym typeface="Helvetica Neue"/>
                </a:endParaRPr>
              </a:p>
            </p:txBody>
          </p:sp>
          <p:sp>
            <p:nvSpPr>
              <p:cNvPr id="721" name="Google Shape;721;p92"/>
              <p:cNvSpPr txBox="1"/>
              <p:nvPr/>
            </p:nvSpPr>
            <p:spPr>
              <a:xfrm>
                <a:off x="2867100" y="4744300"/>
                <a:ext cx="14166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Helvetica Neue"/>
                    <a:ea typeface="Helvetica Neue"/>
                    <a:cs typeface="Helvetica Neue"/>
                    <a:sym typeface="Helvetica Neue"/>
                  </a:rPr>
                  <a:t>&lt;- Reverse</a:t>
                </a:r>
                <a:r>
                  <a:rPr lang="en" sz="1100">
                    <a:latin typeface="Helvetica Neue"/>
                    <a:ea typeface="Helvetica Neue"/>
                    <a:cs typeface="Helvetica Neue"/>
                    <a:sym typeface="Helvetica Neue"/>
                  </a:rPr>
                  <a:t> read</a:t>
                </a:r>
                <a:endParaRPr sz="1100">
                  <a:latin typeface="Helvetica Neue"/>
                  <a:ea typeface="Helvetica Neue"/>
                  <a:cs typeface="Helvetica Neue"/>
                  <a:sym typeface="Helvetica Neue"/>
                </a:endParaRPr>
              </a:p>
            </p:txBody>
          </p:sp>
          <p:sp>
            <p:nvSpPr>
              <p:cNvPr id="722" name="Google Shape;722;p92"/>
              <p:cNvSpPr txBox="1"/>
              <p:nvPr/>
            </p:nvSpPr>
            <p:spPr>
              <a:xfrm>
                <a:off x="2767925" y="4258050"/>
                <a:ext cx="14166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Helvetica Neue"/>
                    <a:ea typeface="Helvetica Neue"/>
                    <a:cs typeface="Helvetica Neue"/>
                    <a:sym typeface="Helvetica Neue"/>
                  </a:rPr>
                  <a:t>Aligned region</a:t>
                </a:r>
                <a:endParaRPr sz="1100">
                  <a:latin typeface="Helvetica Neue"/>
                  <a:ea typeface="Helvetica Neue"/>
                  <a:cs typeface="Helvetica Neue"/>
                  <a:sym typeface="Helvetica Neue"/>
                </a:endParaRPr>
              </a:p>
            </p:txBody>
          </p:sp>
        </p:grpSp>
        <p:sp>
          <p:nvSpPr>
            <p:cNvPr id="723" name="Google Shape;723;p92"/>
            <p:cNvSpPr/>
            <p:nvPr/>
          </p:nvSpPr>
          <p:spPr>
            <a:xfrm>
              <a:off x="4456975" y="4097375"/>
              <a:ext cx="207000" cy="3159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24" name="Google Shape;724;p92"/>
          <p:cNvGrpSpPr/>
          <p:nvPr/>
        </p:nvGrpSpPr>
        <p:grpSpPr>
          <a:xfrm>
            <a:off x="415019" y="4463600"/>
            <a:ext cx="4103136" cy="354000"/>
            <a:chOff x="787819" y="4463600"/>
            <a:chExt cx="3730123" cy="354000"/>
          </a:xfrm>
        </p:grpSpPr>
        <p:sp>
          <p:nvSpPr>
            <p:cNvPr id="725" name="Google Shape;725;p92"/>
            <p:cNvSpPr txBox="1"/>
            <p:nvPr/>
          </p:nvSpPr>
          <p:spPr>
            <a:xfrm>
              <a:off x="787819" y="4463600"/>
              <a:ext cx="524700" cy="354000"/>
            </a:xfrm>
            <a:prstGeom prst="rect">
              <a:avLst/>
            </a:prstGeom>
            <a:solidFill>
              <a:schemeClr val="lt1"/>
            </a:solid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100">
                  <a:latin typeface="Helvetica Neue"/>
                  <a:ea typeface="Helvetica Neue"/>
                  <a:cs typeface="Helvetica Neue"/>
                  <a:sym typeface="Helvetica Neue"/>
                </a:rPr>
                <a:t>5’</a:t>
              </a:r>
              <a:endParaRPr sz="1100">
                <a:latin typeface="Helvetica Neue"/>
                <a:ea typeface="Helvetica Neue"/>
                <a:cs typeface="Helvetica Neue"/>
                <a:sym typeface="Helvetica Neue"/>
              </a:endParaRPr>
            </a:p>
          </p:txBody>
        </p:sp>
        <p:sp>
          <p:nvSpPr>
            <p:cNvPr id="726" name="Google Shape;726;p92"/>
            <p:cNvSpPr txBox="1"/>
            <p:nvPr/>
          </p:nvSpPr>
          <p:spPr>
            <a:xfrm>
              <a:off x="3634443" y="4463600"/>
              <a:ext cx="883500" cy="354000"/>
            </a:xfrm>
            <a:prstGeom prst="rect">
              <a:avLst/>
            </a:prstGeom>
            <a:solidFill>
              <a:schemeClr val="lt1"/>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Helvetica Neue"/>
                  <a:ea typeface="Helvetica Neue"/>
                  <a:cs typeface="Helvetica Neue"/>
                  <a:sym typeface="Helvetica Neue"/>
                </a:rPr>
                <a:t>3’</a:t>
              </a:r>
              <a:endParaRPr sz="1100">
                <a:latin typeface="Helvetica Neue"/>
                <a:ea typeface="Helvetica Neue"/>
                <a:cs typeface="Helvetica Neue"/>
                <a:sym typeface="Helvetica Neue"/>
              </a:endParaRPr>
            </a:p>
          </p:txBody>
        </p:sp>
      </p:grpSp>
      <p:sp>
        <p:nvSpPr>
          <p:cNvPr id="727" name="Google Shape;727;p92"/>
          <p:cNvSpPr txBox="1"/>
          <p:nvPr/>
        </p:nvSpPr>
        <p:spPr>
          <a:xfrm>
            <a:off x="5908825" y="4363550"/>
            <a:ext cx="3000000" cy="646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500">
                <a:solidFill>
                  <a:srgbClr val="404040"/>
                </a:solidFill>
                <a:highlight>
                  <a:srgbClr val="FCFCFC"/>
                </a:highlight>
                <a:latin typeface="Helvetica Neue"/>
                <a:ea typeface="Helvetica Neue"/>
                <a:cs typeface="Helvetica Neue"/>
                <a:sym typeface="Helvetica Neue"/>
              </a:rPr>
              <a:t>Min er</a:t>
            </a:r>
            <a:r>
              <a:rPr lang="en" sz="1500">
                <a:solidFill>
                  <a:srgbClr val="404040"/>
                </a:solidFill>
                <a:highlight>
                  <a:srgbClr val="FCFCFC"/>
                </a:highlight>
                <a:latin typeface="Helvetica Neue"/>
                <a:ea typeface="Helvetica Neue"/>
                <a:cs typeface="Helvetica Neue"/>
                <a:sym typeface="Helvetica Neue"/>
              </a:rPr>
              <a:t>ror rate</a:t>
            </a:r>
            <a:endParaRPr sz="1500">
              <a:solidFill>
                <a:srgbClr val="404040"/>
              </a:solidFill>
              <a:highlight>
                <a:srgbClr val="FCFCFC"/>
              </a:highlight>
              <a:latin typeface="Helvetica Neue"/>
              <a:ea typeface="Helvetica Neue"/>
              <a:cs typeface="Helvetica Neue"/>
              <a:sym typeface="Helvetica Neue"/>
            </a:endParaRPr>
          </a:p>
          <a:p>
            <a:pPr indent="0" lvl="0" marL="0" rtl="0" algn="l">
              <a:spcBef>
                <a:spcPts val="0"/>
              </a:spcBef>
              <a:spcAft>
                <a:spcPts val="0"/>
              </a:spcAft>
              <a:buNone/>
            </a:pPr>
            <a:r>
              <a:rPr lang="en" sz="1500">
                <a:solidFill>
                  <a:srgbClr val="404040"/>
                </a:solidFill>
                <a:highlight>
                  <a:srgbClr val="FCFCFC"/>
                </a:highlight>
                <a:latin typeface="Helvetica Neue"/>
                <a:ea typeface="Helvetica Neue"/>
                <a:cs typeface="Helvetica Neue"/>
                <a:sym typeface="Helvetica Neue"/>
              </a:rPr>
              <a:t>Max overlap</a:t>
            </a:r>
            <a:endParaRPr sz="1500">
              <a:solidFill>
                <a:srgbClr val="404040"/>
              </a:solidFill>
              <a:highlight>
                <a:srgbClr val="FCFCFC"/>
              </a:highlight>
              <a:latin typeface="Helvetica Neue"/>
              <a:ea typeface="Helvetica Neue"/>
              <a:cs typeface="Helvetica Neue"/>
              <a:sym typeface="Helvetica Neue"/>
            </a:endParaRPr>
          </a:p>
        </p:txBody>
      </p: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1" name="Shape 731"/>
        <p:cNvGrpSpPr/>
        <p:nvPr/>
      </p:nvGrpSpPr>
      <p:grpSpPr>
        <a:xfrm>
          <a:off x="0" y="0"/>
          <a:ext cx="0" cy="0"/>
          <a:chOff x="0" y="0"/>
          <a:chExt cx="0" cy="0"/>
        </a:xfrm>
      </p:grpSpPr>
      <p:sp>
        <p:nvSpPr>
          <p:cNvPr id="732" name="Google Shape;732;p93"/>
          <p:cNvSpPr txBox="1"/>
          <p:nvPr>
            <p:ph type="title"/>
          </p:nvPr>
        </p:nvSpPr>
        <p:spPr>
          <a:xfrm>
            <a:off x="118872" y="0"/>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Redo QC to ensure satisfactory quality</a:t>
            </a:r>
            <a:endParaRPr/>
          </a:p>
        </p:txBody>
      </p:sp>
      <p:sp>
        <p:nvSpPr>
          <p:cNvPr id="733" name="Google Shape;733;p93"/>
          <p:cNvSpPr txBox="1"/>
          <p:nvPr>
            <p:ph idx="1" type="body"/>
          </p:nvPr>
        </p:nvSpPr>
        <p:spPr>
          <a:xfrm>
            <a:off x="628650" y="1369219"/>
            <a:ext cx="7886700" cy="3263400"/>
          </a:xfrm>
          <a:prstGeom prst="rect">
            <a:avLst/>
          </a:prstGeom>
        </p:spPr>
        <p:txBody>
          <a:bodyPr anchorCtr="0" anchor="t" bIns="0" lIns="0" spcFirstLastPara="1" rIns="0" wrap="square" tIns="0">
            <a:normAutofit/>
          </a:bodyPr>
          <a:lstStyle/>
          <a:p>
            <a:pPr indent="-317500" lvl="0" marL="457200" rtl="0" algn="l">
              <a:spcBef>
                <a:spcPts val="800"/>
              </a:spcBef>
              <a:spcAft>
                <a:spcPts val="0"/>
              </a:spcAft>
              <a:buSzPts val="1400"/>
              <a:buChar char="●"/>
            </a:pPr>
            <a:r>
              <a:rPr lang="en"/>
              <a:t>Run FastQC.</a:t>
            </a:r>
            <a:endParaRPr/>
          </a:p>
          <a:p>
            <a:pPr indent="0" lvl="0" marL="457200" rtl="0" algn="l">
              <a:spcBef>
                <a:spcPts val="800"/>
              </a:spcBef>
              <a:spcAft>
                <a:spcPts val="0"/>
              </a:spcAft>
              <a:buNone/>
            </a:pPr>
            <a:r>
              <a:t/>
            </a:r>
            <a:endParaRPr/>
          </a:p>
          <a:p>
            <a:pPr indent="-317500" lvl="0" marL="457200" rtl="0" algn="l">
              <a:spcBef>
                <a:spcPts val="800"/>
              </a:spcBef>
              <a:spcAft>
                <a:spcPts val="0"/>
              </a:spcAft>
              <a:buSzPts val="1400"/>
              <a:buChar char="●"/>
            </a:pPr>
            <a:r>
              <a:rPr lang="en"/>
              <a:t>Is the adapter content gone?</a:t>
            </a:r>
            <a:endParaRPr/>
          </a:p>
          <a:p>
            <a:pPr indent="0" lvl="0" marL="457200" rtl="0" algn="l">
              <a:spcBef>
                <a:spcPts val="800"/>
              </a:spcBef>
              <a:spcAft>
                <a:spcPts val="0"/>
              </a:spcAft>
              <a:buNone/>
            </a:pPr>
            <a:r>
              <a:t/>
            </a:r>
            <a:endParaRPr/>
          </a:p>
        </p:txBody>
      </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7" name="Shape 737"/>
        <p:cNvGrpSpPr/>
        <p:nvPr/>
      </p:nvGrpSpPr>
      <p:grpSpPr>
        <a:xfrm>
          <a:off x="0" y="0"/>
          <a:ext cx="0" cy="0"/>
          <a:chOff x="0" y="0"/>
          <a:chExt cx="0" cy="0"/>
        </a:xfrm>
      </p:grpSpPr>
      <p:sp>
        <p:nvSpPr>
          <p:cNvPr id="738" name="Google Shape;738;p94"/>
          <p:cNvSpPr txBox="1"/>
          <p:nvPr>
            <p:ph type="title"/>
          </p:nvPr>
        </p:nvSpPr>
        <p:spPr>
          <a:xfrm>
            <a:off x="628650" y="28069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Demo </a:t>
            </a:r>
            <a:endParaRPr/>
          </a:p>
        </p:txBody>
      </p:sp>
      <p:sp>
        <p:nvSpPr>
          <p:cNvPr id="739" name="Google Shape;739;p94"/>
          <p:cNvSpPr txBox="1"/>
          <p:nvPr>
            <p:ph idx="1" type="body"/>
          </p:nvPr>
        </p:nvSpPr>
        <p:spPr>
          <a:xfrm>
            <a:off x="628650" y="1017494"/>
            <a:ext cx="7886700" cy="3263400"/>
          </a:xfrm>
          <a:prstGeom prst="rect">
            <a:avLst/>
          </a:prstGeom>
        </p:spPr>
        <p:txBody>
          <a:bodyPr anchorCtr="0" anchor="t" bIns="0" lIns="0" spcFirstLastPara="1" rIns="0" wrap="square" tIns="0">
            <a:normAutofit/>
          </a:bodyPr>
          <a:lstStyle/>
          <a:p>
            <a:pPr indent="-381000" lvl="0" marL="457200" rtl="0" algn="l">
              <a:spcBef>
                <a:spcPts val="800"/>
              </a:spcBef>
              <a:spcAft>
                <a:spcPts val="0"/>
              </a:spcAft>
              <a:buSzPts val="2400"/>
              <a:buFont typeface="Arial"/>
              <a:buChar char="●"/>
            </a:pPr>
            <a:r>
              <a:rPr lang="en" sz="2400">
                <a:latin typeface="Arial"/>
                <a:ea typeface="Arial"/>
                <a:cs typeface="Arial"/>
                <a:sym typeface="Arial"/>
              </a:rPr>
              <a:t>Login to Galaxy/Wynton</a:t>
            </a:r>
            <a:endParaRPr sz="2400">
              <a:latin typeface="Arial"/>
              <a:ea typeface="Arial"/>
              <a:cs typeface="Arial"/>
              <a:sym typeface="Arial"/>
            </a:endParaRPr>
          </a:p>
          <a:p>
            <a:pPr indent="0" lvl="0" marL="457200" rtl="0" algn="l">
              <a:spcBef>
                <a:spcPts val="800"/>
              </a:spcBef>
              <a:spcAft>
                <a:spcPts val="0"/>
              </a:spcAft>
              <a:buNone/>
            </a:pPr>
            <a:r>
              <a:t/>
            </a:r>
            <a:endParaRPr sz="2400">
              <a:latin typeface="Arial"/>
              <a:ea typeface="Arial"/>
              <a:cs typeface="Arial"/>
              <a:sym typeface="Arial"/>
            </a:endParaRPr>
          </a:p>
          <a:p>
            <a:pPr indent="-381000" lvl="0" marL="457200" rtl="0" algn="l">
              <a:spcBef>
                <a:spcPts val="800"/>
              </a:spcBef>
              <a:spcAft>
                <a:spcPts val="0"/>
              </a:spcAft>
              <a:buSzPts val="2400"/>
              <a:buFont typeface="Arial"/>
              <a:buChar char="●"/>
            </a:pPr>
            <a:r>
              <a:rPr lang="en" sz="2400">
                <a:latin typeface="Arial"/>
                <a:ea typeface="Arial"/>
                <a:cs typeface="Arial"/>
                <a:sym typeface="Arial"/>
              </a:rPr>
              <a:t>Run cutadapt to trim adapters</a:t>
            </a:r>
            <a:endParaRPr sz="2400">
              <a:latin typeface="Arial"/>
              <a:ea typeface="Arial"/>
              <a:cs typeface="Arial"/>
              <a:sym typeface="Arial"/>
            </a:endParaRPr>
          </a:p>
          <a:p>
            <a:pPr indent="0" lvl="0" marL="0" rtl="0" algn="l">
              <a:spcBef>
                <a:spcPts val="800"/>
              </a:spcBef>
              <a:spcAft>
                <a:spcPts val="0"/>
              </a:spcAft>
              <a:buNone/>
            </a:pPr>
            <a:r>
              <a:t/>
            </a:r>
            <a:endParaRPr sz="2400">
              <a:latin typeface="Arial"/>
              <a:ea typeface="Arial"/>
              <a:cs typeface="Arial"/>
              <a:sym typeface="Arial"/>
            </a:endParaRPr>
          </a:p>
          <a:p>
            <a:pPr indent="-381000" lvl="0" marL="457200" rtl="0" algn="l">
              <a:spcBef>
                <a:spcPts val="800"/>
              </a:spcBef>
              <a:spcAft>
                <a:spcPts val="0"/>
              </a:spcAft>
              <a:buSzPts val="2400"/>
              <a:buFont typeface="Arial"/>
              <a:buChar char="●"/>
            </a:pPr>
            <a:r>
              <a:rPr lang="en" sz="2400">
                <a:latin typeface="Arial"/>
                <a:ea typeface="Arial"/>
                <a:cs typeface="Arial"/>
                <a:sym typeface="Arial"/>
              </a:rPr>
              <a:t>Run FASTQC - is the adapter content gone?</a:t>
            </a:r>
            <a:endParaRPr sz="2400">
              <a:latin typeface="Arial"/>
              <a:ea typeface="Arial"/>
              <a:cs typeface="Arial"/>
              <a:sym typeface="Arial"/>
            </a:endParaRPr>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3" name="Shape 743"/>
        <p:cNvGrpSpPr/>
        <p:nvPr/>
      </p:nvGrpSpPr>
      <p:grpSpPr>
        <a:xfrm>
          <a:off x="0" y="0"/>
          <a:ext cx="0" cy="0"/>
          <a:chOff x="0" y="0"/>
          <a:chExt cx="0" cy="0"/>
        </a:xfrm>
      </p:grpSpPr>
      <p:sp>
        <p:nvSpPr>
          <p:cNvPr id="744" name="Google Shape;744;p95"/>
          <p:cNvSpPr txBox="1"/>
          <p:nvPr>
            <p:ph type="title"/>
          </p:nvPr>
        </p:nvSpPr>
        <p:spPr>
          <a:xfrm>
            <a:off x="120000" y="-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RNA-seq - analysis workflow</a:t>
            </a:r>
            <a:endParaRPr/>
          </a:p>
        </p:txBody>
      </p:sp>
      <p:sp>
        <p:nvSpPr>
          <p:cNvPr id="745" name="Google Shape;745;p95"/>
          <p:cNvSpPr txBox="1"/>
          <p:nvPr/>
        </p:nvSpPr>
        <p:spPr>
          <a:xfrm>
            <a:off x="43800" y="1450100"/>
            <a:ext cx="3125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Helvetica Neue"/>
                <a:ea typeface="Helvetica Neue"/>
                <a:cs typeface="Helvetica Neue"/>
                <a:sym typeface="Helvetica Neue"/>
              </a:rPr>
              <a:t>Session 1: Concepts + Demo</a:t>
            </a:r>
            <a:endParaRPr b="1" sz="1200">
              <a:solidFill>
                <a:srgbClr val="262626"/>
              </a:solidFill>
              <a:highlight>
                <a:srgbClr val="F7F6F3"/>
              </a:highlight>
            </a:endParaRPr>
          </a:p>
        </p:txBody>
      </p:sp>
      <p:sp>
        <p:nvSpPr>
          <p:cNvPr id="746" name="Google Shape;746;p95"/>
          <p:cNvSpPr/>
          <p:nvPr/>
        </p:nvSpPr>
        <p:spPr>
          <a:xfrm flipH="1">
            <a:off x="2835875" y="1034150"/>
            <a:ext cx="207300" cy="12270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7" name="Google Shape;747;p95"/>
          <p:cNvSpPr txBox="1"/>
          <p:nvPr/>
        </p:nvSpPr>
        <p:spPr>
          <a:xfrm>
            <a:off x="54700" y="3392888"/>
            <a:ext cx="31257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Helvetica Neue"/>
                <a:ea typeface="Helvetica Neue"/>
                <a:cs typeface="Helvetica Neue"/>
                <a:sym typeface="Helvetica Neue"/>
              </a:rPr>
              <a:t>Session 2: </a:t>
            </a:r>
            <a:r>
              <a:rPr b="1" lang="en">
                <a:solidFill>
                  <a:schemeClr val="dk1"/>
                </a:solidFill>
                <a:latin typeface="Helvetica Neue"/>
                <a:ea typeface="Helvetica Neue"/>
                <a:cs typeface="Helvetica Neue"/>
                <a:sym typeface="Helvetica Neue"/>
              </a:rPr>
              <a:t>Concepts + Demo</a:t>
            </a:r>
            <a:endParaRPr b="1" sz="1200">
              <a:solidFill>
                <a:srgbClr val="262626"/>
              </a:solidFill>
              <a:highlight>
                <a:srgbClr val="F7F6F3"/>
              </a:highlight>
            </a:endParaRPr>
          </a:p>
          <a:p>
            <a:pPr indent="0" lvl="0" marL="0" rtl="0" algn="l">
              <a:spcBef>
                <a:spcPts val="0"/>
              </a:spcBef>
              <a:spcAft>
                <a:spcPts val="0"/>
              </a:spcAft>
              <a:buNone/>
            </a:pPr>
            <a:r>
              <a:t/>
            </a:r>
            <a:endParaRPr b="1">
              <a:latin typeface="Helvetica Neue"/>
              <a:ea typeface="Helvetica Neue"/>
              <a:cs typeface="Helvetica Neue"/>
              <a:sym typeface="Helvetica Neue"/>
            </a:endParaRPr>
          </a:p>
        </p:txBody>
      </p:sp>
      <p:sp>
        <p:nvSpPr>
          <p:cNvPr id="748" name="Google Shape;748;p95"/>
          <p:cNvSpPr/>
          <p:nvPr/>
        </p:nvSpPr>
        <p:spPr>
          <a:xfrm>
            <a:off x="3316325" y="2030150"/>
            <a:ext cx="1993500" cy="493800"/>
          </a:xfrm>
          <a:prstGeom prst="roundRect">
            <a:avLst>
              <a:gd fmla="val 16667" name="adj"/>
            </a:avLst>
          </a:prstGeom>
          <a:solidFill>
            <a:srgbClr val="D5A6BD"/>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Sequencer: Reads</a:t>
            </a:r>
            <a:r>
              <a:rPr lang="en"/>
              <a:t> </a:t>
            </a:r>
            <a:r>
              <a:rPr b="1" lang="en">
                <a:solidFill>
                  <a:schemeClr val="accent2"/>
                </a:solidFill>
              </a:rPr>
              <a:t>Fastq</a:t>
            </a:r>
            <a:endParaRPr b="1">
              <a:solidFill>
                <a:schemeClr val="accent2"/>
              </a:solidFill>
            </a:endParaRPr>
          </a:p>
        </p:txBody>
      </p:sp>
      <p:sp>
        <p:nvSpPr>
          <p:cNvPr id="749" name="Google Shape;749;p95"/>
          <p:cNvSpPr/>
          <p:nvPr/>
        </p:nvSpPr>
        <p:spPr>
          <a:xfrm>
            <a:off x="5445750" y="2030150"/>
            <a:ext cx="1727700" cy="493800"/>
          </a:xfrm>
          <a:prstGeom prst="roundRect">
            <a:avLst>
              <a:gd fmla="val 16667" name="adj"/>
            </a:avLst>
          </a:prstGeom>
          <a:solidFill>
            <a:srgbClr val="F6B26B"/>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None/>
            </a:pPr>
            <a:r>
              <a:rPr b="1" lang="en">
                <a:solidFill>
                  <a:schemeClr val="accent2"/>
                </a:solidFill>
              </a:rPr>
              <a:t>FastQC </a:t>
            </a:r>
            <a:endParaRPr b="1">
              <a:solidFill>
                <a:schemeClr val="accent2"/>
              </a:solidFill>
            </a:endParaRPr>
          </a:p>
        </p:txBody>
      </p:sp>
      <p:sp>
        <p:nvSpPr>
          <p:cNvPr id="750" name="Google Shape;750;p95"/>
          <p:cNvSpPr/>
          <p:nvPr/>
        </p:nvSpPr>
        <p:spPr>
          <a:xfrm>
            <a:off x="3316325" y="3283863"/>
            <a:ext cx="1993500" cy="493800"/>
          </a:xfrm>
          <a:prstGeom prst="roundRect">
            <a:avLst>
              <a:gd fmla="val 16667" name="adj"/>
            </a:avLst>
          </a:prstGeom>
          <a:solidFill>
            <a:srgbClr val="EAD1DC"/>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Alignment/Mapping</a:t>
            </a:r>
            <a:endParaRPr b="1"/>
          </a:p>
          <a:p>
            <a:pPr indent="0" lvl="0" marL="0" rtl="0" algn="ctr">
              <a:spcBef>
                <a:spcPts val="0"/>
              </a:spcBef>
              <a:spcAft>
                <a:spcPts val="0"/>
              </a:spcAft>
              <a:buNone/>
            </a:pPr>
            <a:r>
              <a:rPr b="1" lang="en">
                <a:solidFill>
                  <a:schemeClr val="accent2"/>
                </a:solidFill>
              </a:rPr>
              <a:t>STAR</a:t>
            </a:r>
            <a:r>
              <a:rPr lang="en"/>
              <a:t> </a:t>
            </a:r>
            <a:endParaRPr/>
          </a:p>
        </p:txBody>
      </p:sp>
      <p:sp>
        <p:nvSpPr>
          <p:cNvPr id="751" name="Google Shape;751;p95"/>
          <p:cNvSpPr/>
          <p:nvPr/>
        </p:nvSpPr>
        <p:spPr>
          <a:xfrm>
            <a:off x="3316325" y="38861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1200">
                <a:solidFill>
                  <a:schemeClr val="dk1"/>
                </a:solidFill>
              </a:rPr>
              <a:t>Counting Reads </a:t>
            </a:r>
            <a:endParaRPr b="1" sz="1200">
              <a:solidFill>
                <a:schemeClr val="dk1"/>
              </a:solidFill>
            </a:endParaRPr>
          </a:p>
          <a:p>
            <a:pPr indent="0" lvl="0" marL="0" rtl="0" algn="ctr">
              <a:spcBef>
                <a:spcPts val="0"/>
              </a:spcBef>
              <a:spcAft>
                <a:spcPts val="0"/>
              </a:spcAft>
              <a:buNone/>
            </a:pPr>
            <a:r>
              <a:rPr b="1" lang="en">
                <a:solidFill>
                  <a:schemeClr val="accent2"/>
                </a:solidFill>
              </a:rPr>
              <a:t>featureCounts</a:t>
            </a:r>
            <a:endParaRPr b="1" sz="1200"/>
          </a:p>
        </p:txBody>
      </p:sp>
      <p:sp>
        <p:nvSpPr>
          <p:cNvPr id="752" name="Google Shape;752;p95"/>
          <p:cNvSpPr/>
          <p:nvPr/>
        </p:nvSpPr>
        <p:spPr>
          <a:xfrm>
            <a:off x="3316325" y="2681575"/>
            <a:ext cx="1993500" cy="493800"/>
          </a:xfrm>
          <a:prstGeom prst="roundRect">
            <a:avLst>
              <a:gd fmla="val 16667" name="adj"/>
            </a:avLst>
          </a:prstGeom>
          <a:solidFill>
            <a:srgbClr val="D5A6BD"/>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Trimming</a:t>
            </a:r>
            <a:endParaRPr b="1"/>
          </a:p>
          <a:p>
            <a:pPr indent="0" lvl="0" marL="0" rtl="0" algn="ctr">
              <a:spcBef>
                <a:spcPts val="0"/>
              </a:spcBef>
              <a:spcAft>
                <a:spcPts val="0"/>
              </a:spcAft>
              <a:buNone/>
            </a:pPr>
            <a:r>
              <a:rPr b="1" lang="en">
                <a:solidFill>
                  <a:schemeClr val="accent2"/>
                </a:solidFill>
              </a:rPr>
              <a:t>cutadapt</a:t>
            </a:r>
            <a:endParaRPr b="1">
              <a:solidFill>
                <a:schemeClr val="accent2"/>
              </a:solidFill>
            </a:endParaRPr>
          </a:p>
        </p:txBody>
      </p:sp>
      <p:sp>
        <p:nvSpPr>
          <p:cNvPr id="753" name="Google Shape;753;p95"/>
          <p:cNvSpPr/>
          <p:nvPr/>
        </p:nvSpPr>
        <p:spPr>
          <a:xfrm>
            <a:off x="5445750" y="2681575"/>
            <a:ext cx="1727700" cy="493800"/>
          </a:xfrm>
          <a:prstGeom prst="roundRect">
            <a:avLst>
              <a:gd fmla="val 16667" name="adj"/>
            </a:avLst>
          </a:prstGeom>
          <a:solidFill>
            <a:srgbClr val="F6B26B"/>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rPr b="1" lang="en">
                <a:solidFill>
                  <a:schemeClr val="accent2"/>
                </a:solidFill>
              </a:rPr>
              <a:t>FastQC</a:t>
            </a:r>
            <a:endParaRPr b="1">
              <a:solidFill>
                <a:schemeClr val="accent2"/>
              </a:solidFill>
            </a:endParaRPr>
          </a:p>
        </p:txBody>
      </p:sp>
      <p:sp>
        <p:nvSpPr>
          <p:cNvPr id="754" name="Google Shape;754;p95"/>
          <p:cNvSpPr/>
          <p:nvPr/>
        </p:nvSpPr>
        <p:spPr>
          <a:xfrm>
            <a:off x="5445750" y="3283875"/>
            <a:ext cx="1727700" cy="493800"/>
          </a:xfrm>
          <a:prstGeom prst="roundRect">
            <a:avLst>
              <a:gd fmla="val 16667" name="adj"/>
            </a:avLst>
          </a:prstGeom>
          <a:solidFill>
            <a:srgbClr val="F9CB9C"/>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755" name="Google Shape;755;p95"/>
          <p:cNvSpPr/>
          <p:nvPr/>
        </p:nvSpPr>
        <p:spPr>
          <a:xfrm>
            <a:off x="3316325" y="776450"/>
            <a:ext cx="1993500" cy="493800"/>
          </a:xfrm>
          <a:prstGeom prst="roundRect">
            <a:avLst>
              <a:gd fmla="val 16667" name="adj"/>
            </a:avLst>
          </a:prstGeom>
          <a:solidFill>
            <a:srgbClr val="D5A6BD"/>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Biological samples</a:t>
            </a:r>
            <a:endParaRPr b="1">
              <a:solidFill>
                <a:schemeClr val="accent2"/>
              </a:solidFill>
            </a:endParaRPr>
          </a:p>
        </p:txBody>
      </p:sp>
      <p:sp>
        <p:nvSpPr>
          <p:cNvPr id="756" name="Google Shape;756;p95"/>
          <p:cNvSpPr/>
          <p:nvPr/>
        </p:nvSpPr>
        <p:spPr>
          <a:xfrm>
            <a:off x="3316325" y="1403288"/>
            <a:ext cx="1993500" cy="493800"/>
          </a:xfrm>
          <a:prstGeom prst="roundRect">
            <a:avLst>
              <a:gd fmla="val 16667" name="adj"/>
            </a:avLst>
          </a:prstGeom>
          <a:solidFill>
            <a:srgbClr val="D5A6BD"/>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Library preparation</a:t>
            </a:r>
            <a:endParaRPr b="1">
              <a:solidFill>
                <a:schemeClr val="accent2"/>
              </a:solidFill>
            </a:endParaRPr>
          </a:p>
        </p:txBody>
      </p:sp>
      <p:sp>
        <p:nvSpPr>
          <p:cNvPr id="757" name="Google Shape;757;p95"/>
          <p:cNvSpPr/>
          <p:nvPr/>
        </p:nvSpPr>
        <p:spPr>
          <a:xfrm>
            <a:off x="5445750" y="3893249"/>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758" name="Google Shape;758;p95"/>
          <p:cNvSpPr/>
          <p:nvPr/>
        </p:nvSpPr>
        <p:spPr>
          <a:xfrm flipH="1">
            <a:off x="2879475" y="2876600"/>
            <a:ext cx="207300" cy="14280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759" name="Google Shape;759;p95"/>
          <p:cNvPicPr preferRelativeResize="0"/>
          <p:nvPr/>
        </p:nvPicPr>
        <p:blipFill>
          <a:blip r:embed="rId3">
            <a:alphaModFix/>
          </a:blip>
          <a:stretch>
            <a:fillRect/>
          </a:stretch>
        </p:blipFill>
        <p:spPr>
          <a:xfrm>
            <a:off x="3043175" y="449250"/>
            <a:ext cx="615600" cy="615600"/>
          </a:xfrm>
          <a:prstGeom prst="rect">
            <a:avLst/>
          </a:prstGeom>
          <a:noFill/>
          <a:ln>
            <a:noFill/>
          </a:ln>
        </p:spPr>
      </p:pic>
      <p:pic>
        <p:nvPicPr>
          <p:cNvPr id="760" name="Google Shape;760;p95"/>
          <p:cNvPicPr preferRelativeResize="0"/>
          <p:nvPr/>
        </p:nvPicPr>
        <p:blipFill>
          <a:blip r:embed="rId3">
            <a:alphaModFix/>
          </a:blip>
          <a:stretch>
            <a:fillRect/>
          </a:stretch>
        </p:blipFill>
        <p:spPr>
          <a:xfrm>
            <a:off x="3043175" y="1070325"/>
            <a:ext cx="615600" cy="615600"/>
          </a:xfrm>
          <a:prstGeom prst="rect">
            <a:avLst/>
          </a:prstGeom>
          <a:noFill/>
          <a:ln>
            <a:noFill/>
          </a:ln>
        </p:spPr>
      </p:pic>
      <p:pic>
        <p:nvPicPr>
          <p:cNvPr id="761" name="Google Shape;761;p95"/>
          <p:cNvPicPr preferRelativeResize="0"/>
          <p:nvPr/>
        </p:nvPicPr>
        <p:blipFill rotWithShape="1">
          <a:blip r:embed="rId4">
            <a:alphaModFix/>
          </a:blip>
          <a:srcRect b="0" l="0" r="0" t="0"/>
          <a:stretch/>
        </p:blipFill>
        <p:spPr>
          <a:xfrm>
            <a:off x="6991150" y="919588"/>
            <a:ext cx="2011680" cy="813418"/>
          </a:xfrm>
          <a:prstGeom prst="rect">
            <a:avLst/>
          </a:prstGeom>
          <a:noFill/>
          <a:ln>
            <a:noFill/>
          </a:ln>
        </p:spPr>
      </p:pic>
      <p:pic>
        <p:nvPicPr>
          <p:cNvPr id="762" name="Google Shape;762;p95"/>
          <p:cNvPicPr preferRelativeResize="0"/>
          <p:nvPr/>
        </p:nvPicPr>
        <p:blipFill rotWithShape="1">
          <a:blip r:embed="rId5">
            <a:alphaModFix/>
          </a:blip>
          <a:srcRect b="0" l="0" r="0" t="0"/>
          <a:stretch/>
        </p:blipFill>
        <p:spPr>
          <a:xfrm>
            <a:off x="6991149" y="181700"/>
            <a:ext cx="2011680" cy="594758"/>
          </a:xfrm>
          <a:prstGeom prst="rect">
            <a:avLst/>
          </a:prstGeom>
          <a:noFill/>
          <a:ln>
            <a:noFill/>
          </a:ln>
        </p:spPr>
      </p:pic>
      <p:pic>
        <p:nvPicPr>
          <p:cNvPr id="763" name="Google Shape;763;p95"/>
          <p:cNvPicPr preferRelativeResize="0"/>
          <p:nvPr/>
        </p:nvPicPr>
        <p:blipFill>
          <a:blip r:embed="rId3">
            <a:alphaModFix/>
          </a:blip>
          <a:stretch>
            <a:fillRect/>
          </a:stretch>
        </p:blipFill>
        <p:spPr>
          <a:xfrm>
            <a:off x="3043175" y="1668113"/>
            <a:ext cx="615600" cy="615600"/>
          </a:xfrm>
          <a:prstGeom prst="rect">
            <a:avLst/>
          </a:prstGeom>
          <a:noFill/>
          <a:ln>
            <a:noFill/>
          </a:ln>
        </p:spPr>
      </p:pic>
      <p:pic>
        <p:nvPicPr>
          <p:cNvPr id="764" name="Google Shape;764;p95"/>
          <p:cNvPicPr preferRelativeResize="0"/>
          <p:nvPr/>
        </p:nvPicPr>
        <p:blipFill>
          <a:blip r:embed="rId3">
            <a:alphaModFix/>
          </a:blip>
          <a:stretch>
            <a:fillRect/>
          </a:stretch>
        </p:blipFill>
        <p:spPr>
          <a:xfrm>
            <a:off x="5189525" y="1702538"/>
            <a:ext cx="615600" cy="615600"/>
          </a:xfrm>
          <a:prstGeom prst="rect">
            <a:avLst/>
          </a:prstGeom>
          <a:noFill/>
          <a:ln>
            <a:noFill/>
          </a:ln>
        </p:spPr>
      </p:pic>
      <p:pic>
        <p:nvPicPr>
          <p:cNvPr id="765" name="Google Shape;765;p95"/>
          <p:cNvPicPr preferRelativeResize="0"/>
          <p:nvPr/>
        </p:nvPicPr>
        <p:blipFill>
          <a:blip r:embed="rId3">
            <a:alphaModFix/>
          </a:blip>
          <a:stretch>
            <a:fillRect/>
          </a:stretch>
        </p:blipFill>
        <p:spPr>
          <a:xfrm>
            <a:off x="3093300" y="2260988"/>
            <a:ext cx="615600" cy="615600"/>
          </a:xfrm>
          <a:prstGeom prst="rect">
            <a:avLst/>
          </a:prstGeom>
          <a:noFill/>
          <a:ln>
            <a:noFill/>
          </a:ln>
        </p:spPr>
      </p:pic>
      <p:pic>
        <p:nvPicPr>
          <p:cNvPr id="766" name="Google Shape;766;p95"/>
          <p:cNvPicPr preferRelativeResize="0"/>
          <p:nvPr/>
        </p:nvPicPr>
        <p:blipFill>
          <a:blip r:embed="rId3">
            <a:alphaModFix/>
          </a:blip>
          <a:stretch>
            <a:fillRect/>
          </a:stretch>
        </p:blipFill>
        <p:spPr>
          <a:xfrm>
            <a:off x="5189525" y="2318138"/>
            <a:ext cx="615600" cy="6156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33"/>
          <p:cNvSpPr txBox="1"/>
          <p:nvPr/>
        </p:nvSpPr>
        <p:spPr>
          <a:xfrm>
            <a:off x="515800" y="3051725"/>
            <a:ext cx="6662400" cy="12237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 sz="2600">
                <a:solidFill>
                  <a:schemeClr val="accent2"/>
                </a:solidFill>
              </a:rPr>
              <a:t>Session 1</a:t>
            </a:r>
            <a:endParaRPr b="1" sz="2600">
              <a:solidFill>
                <a:schemeClr val="accent2"/>
              </a:solidFill>
            </a:endParaRPr>
          </a:p>
          <a:p>
            <a:pPr indent="0" lvl="0" marL="0" rtl="0" algn="l">
              <a:lnSpc>
                <a:spcPct val="90000"/>
              </a:lnSpc>
              <a:spcBef>
                <a:spcPts val="0"/>
              </a:spcBef>
              <a:spcAft>
                <a:spcPts val="0"/>
              </a:spcAft>
              <a:buNone/>
            </a:pPr>
            <a:r>
              <a:t/>
            </a:r>
            <a:endParaRPr b="1" sz="2600">
              <a:solidFill>
                <a:schemeClr val="accent2"/>
              </a:solidFill>
            </a:endParaRPr>
          </a:p>
          <a:p>
            <a:pPr indent="0" lvl="0" marL="0" rtl="0" algn="l">
              <a:lnSpc>
                <a:spcPct val="90000"/>
              </a:lnSpc>
              <a:spcBef>
                <a:spcPts val="0"/>
              </a:spcBef>
              <a:spcAft>
                <a:spcPts val="0"/>
              </a:spcAft>
              <a:buNone/>
            </a:pPr>
            <a:r>
              <a:rPr b="1" lang="en" sz="2300">
                <a:solidFill>
                  <a:schemeClr val="dk1"/>
                </a:solidFill>
              </a:rPr>
              <a:t>Tools: Galaxy, UCSF Wynton and FASTQC</a:t>
            </a:r>
            <a:endParaRPr b="1" sz="2300">
              <a:solidFill>
                <a:schemeClr val="dk1"/>
              </a:solidFill>
            </a:endParaRPr>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0" name="Shape 770"/>
        <p:cNvGrpSpPr/>
        <p:nvPr/>
      </p:nvGrpSpPr>
      <p:grpSpPr>
        <a:xfrm>
          <a:off x="0" y="0"/>
          <a:ext cx="0" cy="0"/>
          <a:chOff x="0" y="0"/>
          <a:chExt cx="0" cy="0"/>
        </a:xfrm>
      </p:grpSpPr>
      <p:sp>
        <p:nvSpPr>
          <p:cNvPr id="771" name="Google Shape;771;p96"/>
          <p:cNvSpPr txBox="1"/>
          <p:nvPr>
            <p:ph type="title"/>
          </p:nvPr>
        </p:nvSpPr>
        <p:spPr>
          <a:xfrm>
            <a:off x="118872" y="0"/>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Alignment/Mapping</a:t>
            </a:r>
            <a:endParaRPr/>
          </a:p>
        </p:txBody>
      </p:sp>
      <p:sp>
        <p:nvSpPr>
          <p:cNvPr id="772" name="Google Shape;772;p96"/>
          <p:cNvSpPr txBox="1"/>
          <p:nvPr>
            <p:ph idx="1" type="body"/>
          </p:nvPr>
        </p:nvSpPr>
        <p:spPr>
          <a:xfrm>
            <a:off x="670600" y="1061876"/>
            <a:ext cx="7886700" cy="3803400"/>
          </a:xfrm>
          <a:prstGeom prst="rect">
            <a:avLst/>
          </a:prstGeom>
        </p:spPr>
        <p:txBody>
          <a:bodyPr anchorCtr="0" anchor="t" bIns="0" lIns="0" spcFirstLastPara="1" rIns="0" wrap="square" tIns="0">
            <a:normAutofit/>
          </a:bodyPr>
          <a:lstStyle/>
          <a:p>
            <a:pPr indent="-317500" lvl="0" marL="457200" rtl="0" algn="l">
              <a:spcBef>
                <a:spcPts val="800"/>
              </a:spcBef>
              <a:spcAft>
                <a:spcPts val="0"/>
              </a:spcAft>
              <a:buSzPts val="1400"/>
              <a:buChar char="●"/>
            </a:pPr>
            <a:r>
              <a:rPr lang="en"/>
              <a:t>Aligning reads to regions of reference DNA</a:t>
            </a:r>
            <a:r>
              <a:rPr lang="en"/>
              <a:t>.</a:t>
            </a:r>
            <a:endParaRPr/>
          </a:p>
          <a:p>
            <a:pPr indent="0" lvl="0" marL="457200" rtl="0" algn="l">
              <a:spcBef>
                <a:spcPts val="800"/>
              </a:spcBef>
              <a:spcAft>
                <a:spcPts val="0"/>
              </a:spcAft>
              <a:buNone/>
            </a:pPr>
            <a:r>
              <a:t/>
            </a:r>
            <a:endParaRPr/>
          </a:p>
          <a:p>
            <a:pPr indent="-317500" lvl="0" marL="457200" rtl="0" algn="l">
              <a:spcBef>
                <a:spcPts val="800"/>
              </a:spcBef>
              <a:spcAft>
                <a:spcPts val="0"/>
              </a:spcAft>
              <a:buSzPts val="1400"/>
              <a:buChar char="●"/>
            </a:pPr>
            <a:r>
              <a:rPr lang="en"/>
              <a:t>Assumption: After cleaning, reads from real sample only.</a:t>
            </a:r>
            <a:endParaRPr/>
          </a:p>
          <a:p>
            <a:pPr indent="0" lvl="0" marL="457200" rtl="0" algn="l">
              <a:spcBef>
                <a:spcPts val="800"/>
              </a:spcBef>
              <a:spcAft>
                <a:spcPts val="0"/>
              </a:spcAft>
              <a:buNone/>
            </a:pPr>
            <a:r>
              <a:t/>
            </a:r>
            <a:endParaRPr/>
          </a:p>
          <a:p>
            <a:pPr indent="-317500" lvl="0" marL="457200" rtl="0" algn="l">
              <a:spcBef>
                <a:spcPts val="800"/>
              </a:spcBef>
              <a:spcAft>
                <a:spcPts val="0"/>
              </a:spcAft>
              <a:buSzPts val="1400"/>
              <a:buChar char="●"/>
            </a:pPr>
            <a:r>
              <a:rPr lang="en"/>
              <a:t>Strategies for assembly:</a:t>
            </a:r>
            <a:endParaRPr/>
          </a:p>
          <a:p>
            <a:pPr indent="-317500" lvl="1" marL="914400" rtl="0" algn="l">
              <a:spcBef>
                <a:spcPts val="0"/>
              </a:spcBef>
              <a:spcAft>
                <a:spcPts val="0"/>
              </a:spcAft>
              <a:buSzPts val="1400"/>
              <a:buChar char="○"/>
            </a:pPr>
            <a:r>
              <a:rPr lang="en"/>
              <a:t>Reference genome </a:t>
            </a:r>
            <a:endParaRPr/>
          </a:p>
          <a:p>
            <a:pPr indent="-317500" lvl="1" marL="914400" rtl="0" algn="l">
              <a:spcBef>
                <a:spcPts val="0"/>
              </a:spcBef>
              <a:spcAft>
                <a:spcPts val="0"/>
              </a:spcAft>
              <a:buSzPts val="1400"/>
              <a:buChar char="○"/>
            </a:pPr>
            <a:r>
              <a:rPr lang="en"/>
              <a:t>De novo assembly</a:t>
            </a:r>
            <a:endParaRPr/>
          </a:p>
          <a:p>
            <a:pPr indent="0" lvl="0" marL="457200" rtl="0" algn="l">
              <a:spcBef>
                <a:spcPts val="800"/>
              </a:spcBef>
              <a:spcAft>
                <a:spcPts val="0"/>
              </a:spcAft>
              <a:buNone/>
            </a:pPr>
            <a:r>
              <a:t/>
            </a:r>
            <a:endParaRPr/>
          </a:p>
          <a:p>
            <a:pPr indent="0" lvl="0" marL="457200" rtl="0" algn="l">
              <a:spcBef>
                <a:spcPts val="800"/>
              </a:spcBef>
              <a:spcAft>
                <a:spcPts val="0"/>
              </a:spcAft>
              <a:buNone/>
            </a:pPr>
            <a:r>
              <a:t/>
            </a:r>
            <a:endParaRPr/>
          </a:p>
        </p:txBody>
      </p:sp>
      <p:sp>
        <p:nvSpPr>
          <p:cNvPr id="773" name="Google Shape;773;p96"/>
          <p:cNvSpPr txBox="1"/>
          <p:nvPr/>
        </p:nvSpPr>
        <p:spPr>
          <a:xfrm>
            <a:off x="2831425" y="3677900"/>
            <a:ext cx="6180000" cy="9051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 sz="2600">
                <a:solidFill>
                  <a:schemeClr val="accent2"/>
                </a:solidFill>
                <a:latin typeface="Helvetica Neue"/>
                <a:ea typeface="Helvetica Neue"/>
                <a:cs typeface="Helvetica Neue"/>
                <a:sym typeface="Helvetica Neue"/>
              </a:rPr>
              <a:t>Tools: </a:t>
            </a:r>
            <a:r>
              <a:rPr b="1" lang="en" sz="2600" u="sng">
                <a:solidFill>
                  <a:schemeClr val="accent2"/>
                </a:solidFill>
                <a:latin typeface="Helvetica Neue"/>
                <a:ea typeface="Helvetica Neue"/>
                <a:cs typeface="Helvetica Neue"/>
                <a:sym typeface="Helvetica Neue"/>
              </a:rPr>
              <a:t>STAR</a:t>
            </a:r>
            <a:r>
              <a:rPr b="1" lang="en" sz="2600">
                <a:solidFill>
                  <a:schemeClr val="accent2"/>
                </a:solidFill>
                <a:latin typeface="Helvetica Neue"/>
                <a:ea typeface="Helvetica Neue"/>
                <a:cs typeface="Helvetica Neue"/>
                <a:sym typeface="Helvetica Neue"/>
              </a:rPr>
              <a:t>, HISAT2, TopHat2</a:t>
            </a:r>
            <a:r>
              <a:rPr b="1" lang="en" sz="2600">
                <a:solidFill>
                  <a:schemeClr val="accent2"/>
                </a:solidFill>
                <a:latin typeface="Helvetica Neue"/>
                <a:ea typeface="Helvetica Neue"/>
                <a:cs typeface="Helvetica Neue"/>
                <a:sym typeface="Helvetica Neue"/>
              </a:rPr>
              <a:t>, bowtie2, salmon, kallisto</a:t>
            </a:r>
            <a:endParaRPr b="1" sz="2600">
              <a:solidFill>
                <a:schemeClr val="accent2"/>
              </a:solidFill>
              <a:latin typeface="Helvetica Neue"/>
              <a:ea typeface="Helvetica Neue"/>
              <a:cs typeface="Helvetica Neue"/>
              <a:sym typeface="Helvetica Neue"/>
            </a:endParaRPr>
          </a:p>
        </p:txBody>
      </p:sp>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7" name="Shape 777"/>
        <p:cNvGrpSpPr/>
        <p:nvPr/>
      </p:nvGrpSpPr>
      <p:grpSpPr>
        <a:xfrm>
          <a:off x="0" y="0"/>
          <a:ext cx="0" cy="0"/>
          <a:chOff x="0" y="0"/>
          <a:chExt cx="0" cy="0"/>
        </a:xfrm>
      </p:grpSpPr>
      <p:sp>
        <p:nvSpPr>
          <p:cNvPr id="778" name="Google Shape;778;p97"/>
          <p:cNvSpPr txBox="1"/>
          <p:nvPr>
            <p:ph type="title"/>
          </p:nvPr>
        </p:nvSpPr>
        <p:spPr>
          <a:xfrm>
            <a:off x="83650" y="0"/>
            <a:ext cx="91440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Alignment to genome : challenges</a:t>
            </a:r>
            <a:endParaRPr/>
          </a:p>
        </p:txBody>
      </p:sp>
      <p:sp>
        <p:nvSpPr>
          <p:cNvPr id="779" name="Google Shape;779;p97"/>
          <p:cNvSpPr txBox="1"/>
          <p:nvPr>
            <p:ph idx="1" type="body"/>
          </p:nvPr>
        </p:nvSpPr>
        <p:spPr>
          <a:xfrm>
            <a:off x="83650" y="729225"/>
            <a:ext cx="4564500" cy="32634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latin typeface="Arial"/>
              <a:ea typeface="Arial"/>
              <a:cs typeface="Arial"/>
              <a:sym typeface="Arial"/>
            </a:endParaRPr>
          </a:p>
          <a:p>
            <a:pPr indent="-361950" lvl="0" marL="457200" rtl="0" algn="l">
              <a:spcBef>
                <a:spcPts val="0"/>
              </a:spcBef>
              <a:spcAft>
                <a:spcPts val="0"/>
              </a:spcAft>
              <a:buSzPts val="2100"/>
              <a:buFont typeface="Arial"/>
              <a:buChar char="●"/>
            </a:pPr>
            <a:r>
              <a:rPr lang="en">
                <a:latin typeface="Arial"/>
                <a:ea typeface="Arial"/>
                <a:cs typeface="Arial"/>
                <a:sym typeface="Arial"/>
              </a:rPr>
              <a:t>Reads from junctions: one part of it maps to one exon and the other half maps to the other exon</a:t>
            </a:r>
            <a:endParaRPr>
              <a:latin typeface="Arial"/>
              <a:ea typeface="Arial"/>
              <a:cs typeface="Arial"/>
              <a:sym typeface="Arial"/>
            </a:endParaRPr>
          </a:p>
          <a:p>
            <a:pPr indent="0" lvl="0" marL="914400" rtl="0" algn="l">
              <a:spcBef>
                <a:spcPts val="0"/>
              </a:spcBef>
              <a:spcAft>
                <a:spcPts val="0"/>
              </a:spcAft>
              <a:buNone/>
            </a:pPr>
            <a:r>
              <a:t/>
            </a:r>
            <a:endParaRPr sz="900">
              <a:latin typeface="Arial"/>
              <a:ea typeface="Arial"/>
              <a:cs typeface="Arial"/>
              <a:sym typeface="Arial"/>
            </a:endParaRPr>
          </a:p>
          <a:p>
            <a:pPr indent="-361950" lvl="0" marL="457200" rtl="0" algn="l">
              <a:spcBef>
                <a:spcPts val="0"/>
              </a:spcBef>
              <a:spcAft>
                <a:spcPts val="0"/>
              </a:spcAft>
              <a:buSzPts val="2100"/>
              <a:buFont typeface="Arial"/>
              <a:buChar char="●"/>
            </a:pPr>
            <a:r>
              <a:rPr lang="en">
                <a:latin typeface="Arial"/>
                <a:ea typeface="Arial"/>
                <a:cs typeface="Arial"/>
                <a:sym typeface="Arial"/>
              </a:rPr>
              <a:t>Reference sequences can be very long (~3 billion bp for humans).</a:t>
            </a:r>
            <a:endParaRPr>
              <a:latin typeface="Arial"/>
              <a:ea typeface="Arial"/>
              <a:cs typeface="Arial"/>
              <a:sym typeface="Arial"/>
            </a:endParaRPr>
          </a:p>
          <a:p>
            <a:pPr indent="0" lvl="0" marL="914400" rtl="0" algn="l">
              <a:spcBef>
                <a:spcPts val="0"/>
              </a:spcBef>
              <a:spcAft>
                <a:spcPts val="0"/>
              </a:spcAft>
              <a:buNone/>
            </a:pPr>
            <a:r>
              <a:t/>
            </a:r>
            <a:endParaRPr sz="900">
              <a:latin typeface="Arial"/>
              <a:ea typeface="Arial"/>
              <a:cs typeface="Arial"/>
              <a:sym typeface="Arial"/>
            </a:endParaRPr>
          </a:p>
          <a:p>
            <a:pPr indent="-361950" lvl="0" marL="457200" rtl="0" algn="l">
              <a:spcBef>
                <a:spcPts val="0"/>
              </a:spcBef>
              <a:spcAft>
                <a:spcPts val="0"/>
              </a:spcAft>
              <a:buSzPts val="2100"/>
              <a:buFont typeface="Arial"/>
              <a:buChar char="●"/>
            </a:pPr>
            <a:r>
              <a:rPr lang="en">
                <a:latin typeface="Arial"/>
                <a:ea typeface="Arial"/>
                <a:cs typeface="Arial"/>
                <a:sym typeface="Arial"/>
              </a:rPr>
              <a:t>Order of 100 million reads to be mapped.</a:t>
            </a:r>
            <a:endParaRPr>
              <a:latin typeface="Arial"/>
              <a:ea typeface="Arial"/>
              <a:cs typeface="Arial"/>
              <a:sym typeface="Arial"/>
            </a:endParaRPr>
          </a:p>
          <a:p>
            <a:pPr indent="0" lvl="0" marL="914400" rtl="0" algn="l">
              <a:spcBef>
                <a:spcPts val="0"/>
              </a:spcBef>
              <a:spcAft>
                <a:spcPts val="0"/>
              </a:spcAft>
              <a:buNone/>
            </a:pPr>
            <a:r>
              <a:t/>
            </a:r>
            <a:endParaRPr sz="900">
              <a:latin typeface="Arial"/>
              <a:ea typeface="Arial"/>
              <a:cs typeface="Arial"/>
              <a:sym typeface="Arial"/>
            </a:endParaRPr>
          </a:p>
          <a:p>
            <a:pPr indent="-361950" lvl="0" marL="457200" rtl="0" algn="l">
              <a:spcBef>
                <a:spcPts val="0"/>
              </a:spcBef>
              <a:spcAft>
                <a:spcPts val="0"/>
              </a:spcAft>
              <a:buSzPts val="2100"/>
              <a:buFont typeface="Arial"/>
              <a:buChar char="●"/>
            </a:pPr>
            <a:r>
              <a:rPr lang="en">
                <a:latin typeface="Arial"/>
                <a:ea typeface="Arial"/>
                <a:cs typeface="Arial"/>
                <a:sym typeface="Arial"/>
              </a:rPr>
              <a:t>Need to account for splicing.</a:t>
            </a:r>
            <a:endParaRPr>
              <a:latin typeface="Arial"/>
              <a:ea typeface="Arial"/>
              <a:cs typeface="Arial"/>
              <a:sym typeface="Arial"/>
            </a:endParaRPr>
          </a:p>
          <a:p>
            <a:pPr indent="0" lvl="0" marL="914400" rtl="0" algn="l">
              <a:spcBef>
                <a:spcPts val="0"/>
              </a:spcBef>
              <a:spcAft>
                <a:spcPts val="0"/>
              </a:spcAft>
              <a:buNone/>
            </a:pPr>
            <a:r>
              <a:t/>
            </a:r>
            <a:endParaRPr sz="900">
              <a:latin typeface="Arial"/>
              <a:ea typeface="Arial"/>
              <a:cs typeface="Arial"/>
              <a:sym typeface="Arial"/>
            </a:endParaRPr>
          </a:p>
          <a:p>
            <a:pPr indent="-361950" lvl="0" marL="457200" rtl="0" algn="l">
              <a:spcBef>
                <a:spcPts val="0"/>
              </a:spcBef>
              <a:spcAft>
                <a:spcPts val="0"/>
              </a:spcAft>
              <a:buSzPts val="2100"/>
              <a:buFont typeface="Arial"/>
              <a:buChar char="●"/>
            </a:pPr>
            <a:r>
              <a:rPr lang="en">
                <a:latin typeface="Arial"/>
                <a:ea typeface="Arial"/>
                <a:cs typeface="Arial"/>
                <a:sym typeface="Arial"/>
              </a:rPr>
              <a:t>Allow for PCR artifacts/sequencing errors.</a:t>
            </a:r>
            <a:endParaRPr>
              <a:solidFill>
                <a:schemeClr val="accent2"/>
              </a:solidFill>
              <a:latin typeface="Arial"/>
              <a:ea typeface="Arial"/>
              <a:cs typeface="Arial"/>
              <a:sym typeface="Arial"/>
            </a:endParaRPr>
          </a:p>
        </p:txBody>
      </p:sp>
      <p:pic>
        <p:nvPicPr>
          <p:cNvPr id="780" name="Google Shape;780;p97"/>
          <p:cNvPicPr preferRelativeResize="0"/>
          <p:nvPr/>
        </p:nvPicPr>
        <p:blipFill>
          <a:blip r:embed="rId3">
            <a:alphaModFix/>
          </a:blip>
          <a:stretch>
            <a:fillRect/>
          </a:stretch>
        </p:blipFill>
        <p:spPr>
          <a:xfrm>
            <a:off x="4648207" y="736800"/>
            <a:ext cx="4379977" cy="3985868"/>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4" name="Shape 784"/>
        <p:cNvGrpSpPr/>
        <p:nvPr/>
      </p:nvGrpSpPr>
      <p:grpSpPr>
        <a:xfrm>
          <a:off x="0" y="0"/>
          <a:ext cx="0" cy="0"/>
          <a:chOff x="0" y="0"/>
          <a:chExt cx="0" cy="0"/>
        </a:xfrm>
      </p:grpSpPr>
      <p:sp>
        <p:nvSpPr>
          <p:cNvPr id="785" name="Google Shape;785;p98"/>
          <p:cNvSpPr txBox="1"/>
          <p:nvPr>
            <p:ph type="title"/>
          </p:nvPr>
        </p:nvSpPr>
        <p:spPr>
          <a:xfrm>
            <a:off x="118872" y="0"/>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Alignment/Mapping: STAR tool</a:t>
            </a:r>
            <a:endParaRPr/>
          </a:p>
        </p:txBody>
      </p:sp>
      <p:sp>
        <p:nvSpPr>
          <p:cNvPr id="786" name="Google Shape;786;p98"/>
          <p:cNvSpPr txBox="1"/>
          <p:nvPr>
            <p:ph idx="1" type="body"/>
          </p:nvPr>
        </p:nvSpPr>
        <p:spPr>
          <a:xfrm>
            <a:off x="193900" y="736801"/>
            <a:ext cx="7886700" cy="3803400"/>
          </a:xfrm>
          <a:prstGeom prst="rect">
            <a:avLst/>
          </a:prstGeom>
        </p:spPr>
        <p:txBody>
          <a:bodyPr anchorCtr="0" anchor="t" bIns="0" lIns="0" spcFirstLastPara="1" rIns="0" wrap="square" tIns="0">
            <a:normAutofit/>
          </a:bodyPr>
          <a:lstStyle/>
          <a:p>
            <a:pPr indent="0" lvl="0" marL="0" rtl="0" algn="l">
              <a:spcBef>
                <a:spcPts val="1000"/>
              </a:spcBef>
              <a:spcAft>
                <a:spcPts val="0"/>
              </a:spcAft>
              <a:buNone/>
            </a:pPr>
            <a:r>
              <a:rPr lang="en" sz="2800">
                <a:latin typeface="Arial"/>
                <a:ea typeface="Arial"/>
                <a:cs typeface="Arial"/>
                <a:sym typeface="Arial"/>
              </a:rPr>
              <a:t>STAR </a:t>
            </a:r>
            <a:r>
              <a:rPr lang="en" sz="2200">
                <a:latin typeface="Arial"/>
                <a:ea typeface="Arial"/>
                <a:cs typeface="Arial"/>
                <a:sym typeface="Arial"/>
              </a:rPr>
              <a:t>(</a:t>
            </a:r>
            <a:r>
              <a:rPr lang="en" sz="2200">
                <a:solidFill>
                  <a:schemeClr val="dk1"/>
                </a:solidFill>
                <a:highlight>
                  <a:srgbClr val="FFFFFF"/>
                </a:highlight>
                <a:latin typeface="Arial"/>
                <a:ea typeface="Arial"/>
                <a:cs typeface="Arial"/>
                <a:sym typeface="Arial"/>
              </a:rPr>
              <a:t>Spliced Transcripts Alignment to a Reference (STAR))</a:t>
            </a:r>
            <a:endParaRPr sz="2200">
              <a:solidFill>
                <a:schemeClr val="dk1"/>
              </a:solidFill>
              <a:highlight>
                <a:srgbClr val="FFFFFF"/>
              </a:highlight>
              <a:latin typeface="Arial"/>
              <a:ea typeface="Arial"/>
              <a:cs typeface="Arial"/>
              <a:sym typeface="Arial"/>
            </a:endParaRPr>
          </a:p>
          <a:p>
            <a:pPr indent="0" lvl="0" marL="0" rtl="0" algn="l">
              <a:spcBef>
                <a:spcPts val="1000"/>
              </a:spcBef>
              <a:spcAft>
                <a:spcPts val="0"/>
              </a:spcAft>
              <a:buNone/>
            </a:pPr>
            <a:r>
              <a:rPr lang="en" sz="2800">
                <a:latin typeface="Arial"/>
                <a:ea typeface="Arial"/>
                <a:cs typeface="Arial"/>
                <a:sym typeface="Arial"/>
              </a:rPr>
              <a:t>is popular for RNA-Seq data because it</a:t>
            </a:r>
            <a:endParaRPr sz="2800">
              <a:latin typeface="Arial"/>
              <a:ea typeface="Arial"/>
              <a:cs typeface="Arial"/>
              <a:sym typeface="Arial"/>
            </a:endParaRPr>
          </a:p>
          <a:p>
            <a:pPr indent="0" lvl="0" marL="0" rtl="0" algn="l">
              <a:spcBef>
                <a:spcPts val="1000"/>
              </a:spcBef>
              <a:spcAft>
                <a:spcPts val="0"/>
              </a:spcAft>
              <a:buNone/>
            </a:pPr>
            <a:r>
              <a:t/>
            </a:r>
            <a:endParaRPr sz="2800">
              <a:latin typeface="Arial"/>
              <a:ea typeface="Arial"/>
              <a:cs typeface="Arial"/>
              <a:sym typeface="Arial"/>
            </a:endParaRPr>
          </a:p>
          <a:p>
            <a:pPr indent="-361950" lvl="0" marL="457200" rtl="0" algn="l">
              <a:lnSpc>
                <a:spcPct val="115000"/>
              </a:lnSpc>
              <a:spcBef>
                <a:spcPts val="500"/>
              </a:spcBef>
              <a:spcAft>
                <a:spcPts val="0"/>
              </a:spcAft>
              <a:buSzPts val="2100"/>
              <a:buChar char="•"/>
            </a:pPr>
            <a:r>
              <a:rPr lang="en">
                <a:latin typeface="Arial"/>
                <a:ea typeface="Arial"/>
                <a:cs typeface="Arial"/>
                <a:sym typeface="Arial"/>
              </a:rPr>
              <a:t>does unbiased de novo detection of canonical junctions</a:t>
            </a:r>
            <a:endParaRPr>
              <a:latin typeface="Arial"/>
              <a:ea typeface="Arial"/>
              <a:cs typeface="Arial"/>
              <a:sym typeface="Arial"/>
            </a:endParaRPr>
          </a:p>
          <a:p>
            <a:pPr indent="-361950" lvl="0" marL="457200" rtl="0" algn="l">
              <a:lnSpc>
                <a:spcPct val="115000"/>
              </a:lnSpc>
              <a:spcBef>
                <a:spcPts val="0"/>
              </a:spcBef>
              <a:spcAft>
                <a:spcPts val="0"/>
              </a:spcAft>
              <a:buSzPts val="2100"/>
              <a:buChar char="•"/>
            </a:pPr>
            <a:r>
              <a:rPr lang="en">
                <a:latin typeface="Arial"/>
                <a:ea typeface="Arial"/>
                <a:cs typeface="Arial"/>
                <a:sym typeface="Arial"/>
              </a:rPr>
              <a:t>can discover non-canonical splices</a:t>
            </a:r>
            <a:endParaRPr>
              <a:latin typeface="Arial"/>
              <a:ea typeface="Arial"/>
              <a:cs typeface="Arial"/>
              <a:sym typeface="Arial"/>
            </a:endParaRPr>
          </a:p>
          <a:p>
            <a:pPr indent="-361950" lvl="0" marL="457200" rtl="0" algn="l">
              <a:lnSpc>
                <a:spcPct val="115000"/>
              </a:lnSpc>
              <a:spcBef>
                <a:spcPts val="0"/>
              </a:spcBef>
              <a:spcAft>
                <a:spcPts val="0"/>
              </a:spcAft>
              <a:buSzPts val="2100"/>
              <a:buChar char="•"/>
            </a:pPr>
            <a:r>
              <a:rPr lang="en">
                <a:latin typeface="Arial"/>
                <a:ea typeface="Arial"/>
                <a:cs typeface="Arial"/>
                <a:sym typeface="Arial"/>
              </a:rPr>
              <a:t>can discover chimeric (fusion) transcripts</a:t>
            </a:r>
            <a:endParaRPr sz="2200"/>
          </a:p>
        </p:txBody>
      </p:sp>
      <p:pic>
        <p:nvPicPr>
          <p:cNvPr id="787" name="Google Shape;787;p98"/>
          <p:cNvPicPr preferRelativeResize="0"/>
          <p:nvPr/>
        </p:nvPicPr>
        <p:blipFill>
          <a:blip r:embed="rId3">
            <a:alphaModFix/>
          </a:blip>
          <a:stretch>
            <a:fillRect/>
          </a:stretch>
        </p:blipFill>
        <p:spPr>
          <a:xfrm>
            <a:off x="6291000" y="2998275"/>
            <a:ext cx="2602875" cy="1842801"/>
          </a:xfrm>
          <a:prstGeom prst="rect">
            <a:avLst/>
          </a:prstGeom>
          <a:noFill/>
          <a:ln>
            <a:noFill/>
          </a:ln>
        </p:spPr>
      </p:pic>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1" name="Shape 791"/>
        <p:cNvGrpSpPr/>
        <p:nvPr/>
      </p:nvGrpSpPr>
      <p:grpSpPr>
        <a:xfrm>
          <a:off x="0" y="0"/>
          <a:ext cx="0" cy="0"/>
          <a:chOff x="0" y="0"/>
          <a:chExt cx="0" cy="0"/>
        </a:xfrm>
      </p:grpSpPr>
      <p:sp>
        <p:nvSpPr>
          <p:cNvPr id="792" name="Google Shape;792;p99"/>
          <p:cNvSpPr txBox="1"/>
          <p:nvPr>
            <p:ph type="title"/>
          </p:nvPr>
        </p:nvSpPr>
        <p:spPr>
          <a:xfrm>
            <a:off x="118872" y="0"/>
            <a:ext cx="7886700" cy="7368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en"/>
              <a:t>Alignment/Mapping: How does STAR work?</a:t>
            </a:r>
            <a:endParaRPr/>
          </a:p>
        </p:txBody>
      </p:sp>
      <p:pic>
        <p:nvPicPr>
          <p:cNvPr id="793" name="Google Shape;793;p99"/>
          <p:cNvPicPr preferRelativeResize="0"/>
          <p:nvPr/>
        </p:nvPicPr>
        <p:blipFill>
          <a:blip r:embed="rId3">
            <a:alphaModFix/>
          </a:blip>
          <a:stretch>
            <a:fillRect/>
          </a:stretch>
        </p:blipFill>
        <p:spPr>
          <a:xfrm>
            <a:off x="278900" y="1336600"/>
            <a:ext cx="3886201" cy="2957085"/>
          </a:xfrm>
          <a:prstGeom prst="rect">
            <a:avLst/>
          </a:prstGeom>
          <a:noFill/>
          <a:ln>
            <a:noFill/>
          </a:ln>
        </p:spPr>
      </p:pic>
      <p:sp>
        <p:nvSpPr>
          <p:cNvPr id="794" name="Google Shape;794;p99"/>
          <p:cNvSpPr txBox="1"/>
          <p:nvPr/>
        </p:nvSpPr>
        <p:spPr>
          <a:xfrm>
            <a:off x="0" y="4743300"/>
            <a:ext cx="62715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rgbClr val="666666"/>
                </a:solidFill>
              </a:rPr>
              <a:t>Image source</a:t>
            </a:r>
            <a:r>
              <a:rPr lang="en" sz="1200">
                <a:solidFill>
                  <a:srgbClr val="666666"/>
                </a:solidFill>
              </a:rPr>
              <a:t>: STAR's seed search (Figure 1 from Dobin et al. 2013)</a:t>
            </a:r>
            <a:endParaRPr sz="1200">
              <a:solidFill>
                <a:srgbClr val="666666"/>
              </a:solidFill>
            </a:endParaRPr>
          </a:p>
        </p:txBody>
      </p:sp>
      <p:sp>
        <p:nvSpPr>
          <p:cNvPr id="795" name="Google Shape;795;p99"/>
          <p:cNvSpPr txBox="1"/>
          <p:nvPr/>
        </p:nvSpPr>
        <p:spPr>
          <a:xfrm>
            <a:off x="195075" y="606350"/>
            <a:ext cx="30000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Step 1: </a:t>
            </a:r>
            <a:r>
              <a:rPr lang="en" sz="2000"/>
              <a:t>Seed search</a:t>
            </a:r>
            <a:endParaRPr sz="2000"/>
          </a:p>
        </p:txBody>
      </p:sp>
      <p:sp>
        <p:nvSpPr>
          <p:cNvPr id="796" name="Google Shape;796;p99"/>
          <p:cNvSpPr txBox="1"/>
          <p:nvPr/>
        </p:nvSpPr>
        <p:spPr>
          <a:xfrm>
            <a:off x="4904850" y="606350"/>
            <a:ext cx="35721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Step 2: S</a:t>
            </a:r>
            <a:r>
              <a:rPr lang="en" sz="2000"/>
              <a:t>titching and scoring</a:t>
            </a:r>
            <a:endParaRPr sz="2000"/>
          </a:p>
        </p:txBody>
      </p:sp>
      <p:pic>
        <p:nvPicPr>
          <p:cNvPr id="797" name="Google Shape;797;p99"/>
          <p:cNvPicPr preferRelativeResize="0"/>
          <p:nvPr/>
        </p:nvPicPr>
        <p:blipFill>
          <a:blip r:embed="rId4">
            <a:alphaModFix/>
          </a:blip>
          <a:stretch>
            <a:fillRect/>
          </a:stretch>
        </p:blipFill>
        <p:spPr>
          <a:xfrm>
            <a:off x="4904846" y="1260400"/>
            <a:ext cx="4123945" cy="2755260"/>
          </a:xfrm>
          <a:prstGeom prst="rect">
            <a:avLst/>
          </a:prstGeom>
          <a:noFill/>
          <a:ln>
            <a:noFill/>
          </a:ln>
        </p:spPr>
      </p:pic>
      <p:sp>
        <p:nvSpPr>
          <p:cNvPr id="798" name="Google Shape;798;p99"/>
          <p:cNvSpPr txBox="1"/>
          <p:nvPr/>
        </p:nvSpPr>
        <p:spPr>
          <a:xfrm>
            <a:off x="5196750" y="4635600"/>
            <a:ext cx="3886200" cy="47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900">
                <a:solidFill>
                  <a:schemeClr val="dk1"/>
                </a:solidFill>
              </a:rPr>
              <a:t>MMP = </a:t>
            </a:r>
            <a:r>
              <a:rPr lang="en" sz="1900">
                <a:solidFill>
                  <a:srgbClr val="212529"/>
                </a:solidFill>
                <a:highlight>
                  <a:srgbClr val="FFFFFF"/>
                </a:highlight>
              </a:rPr>
              <a:t>Maximum Mappable Prefix</a:t>
            </a:r>
            <a:endParaRPr sz="1900">
              <a:solidFill>
                <a:schemeClr val="dk1"/>
              </a:solidFill>
            </a:endParaRPr>
          </a:p>
        </p:txBody>
      </p:sp>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100"/>
          <p:cNvSpPr txBox="1"/>
          <p:nvPr>
            <p:ph type="title"/>
          </p:nvPr>
        </p:nvSpPr>
        <p:spPr>
          <a:xfrm>
            <a:off x="118872" y="0"/>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Alignment/Mapping: Inputs needed</a:t>
            </a:r>
            <a:endParaRPr/>
          </a:p>
        </p:txBody>
      </p:sp>
      <p:sp>
        <p:nvSpPr>
          <p:cNvPr id="804" name="Google Shape;804;p100"/>
          <p:cNvSpPr txBox="1"/>
          <p:nvPr>
            <p:ph idx="1" type="body"/>
          </p:nvPr>
        </p:nvSpPr>
        <p:spPr>
          <a:xfrm>
            <a:off x="118875" y="797425"/>
            <a:ext cx="9025200" cy="3803400"/>
          </a:xfrm>
          <a:prstGeom prst="rect">
            <a:avLst/>
          </a:prstGeom>
        </p:spPr>
        <p:txBody>
          <a:bodyPr anchorCtr="0" anchor="t" bIns="0" lIns="0" spcFirstLastPara="1" rIns="0" wrap="square" tIns="0">
            <a:noAutofit/>
          </a:bodyPr>
          <a:lstStyle/>
          <a:p>
            <a:pPr indent="-349250" lvl="0" marL="457200" rtl="0" algn="l">
              <a:lnSpc>
                <a:spcPct val="115000"/>
              </a:lnSpc>
              <a:spcBef>
                <a:spcPts val="800"/>
              </a:spcBef>
              <a:spcAft>
                <a:spcPts val="0"/>
              </a:spcAft>
              <a:buSzPts val="1900"/>
              <a:buChar char="●"/>
            </a:pPr>
            <a:r>
              <a:rPr lang="en" sz="1900">
                <a:latin typeface="Arial"/>
                <a:ea typeface="Arial"/>
                <a:cs typeface="Arial"/>
                <a:sym typeface="Arial"/>
              </a:rPr>
              <a:t>Reads to align</a:t>
            </a:r>
            <a:endParaRPr sz="1900">
              <a:latin typeface="Arial"/>
              <a:ea typeface="Arial"/>
              <a:cs typeface="Arial"/>
              <a:sym typeface="Arial"/>
            </a:endParaRPr>
          </a:p>
          <a:p>
            <a:pPr indent="-342900" lvl="1" marL="1371600" rtl="0" algn="l">
              <a:lnSpc>
                <a:spcPct val="115000"/>
              </a:lnSpc>
              <a:spcBef>
                <a:spcPts val="0"/>
              </a:spcBef>
              <a:spcAft>
                <a:spcPts val="0"/>
              </a:spcAft>
              <a:buSzPts val="1800"/>
              <a:buChar char="○"/>
            </a:pPr>
            <a:r>
              <a:rPr lang="en">
                <a:latin typeface="Arial"/>
                <a:ea typeface="Arial"/>
                <a:cs typeface="Arial"/>
                <a:sym typeface="Arial"/>
              </a:rPr>
              <a:t>FASTQ file after cleaning (trimming adapters).</a:t>
            </a:r>
            <a:endParaRPr>
              <a:latin typeface="Arial"/>
              <a:ea typeface="Arial"/>
              <a:cs typeface="Arial"/>
              <a:sym typeface="Arial"/>
            </a:endParaRPr>
          </a:p>
          <a:p>
            <a:pPr indent="0" lvl="0" marL="0" rtl="0" algn="l">
              <a:spcBef>
                <a:spcPts val="800"/>
              </a:spcBef>
              <a:spcAft>
                <a:spcPts val="0"/>
              </a:spcAft>
              <a:buNone/>
            </a:pPr>
            <a:r>
              <a:t/>
            </a:r>
            <a:endParaRPr sz="1800">
              <a:latin typeface="Arial"/>
              <a:ea typeface="Arial"/>
              <a:cs typeface="Arial"/>
              <a:sym typeface="Arial"/>
            </a:endParaRPr>
          </a:p>
          <a:p>
            <a:pPr indent="-349250" lvl="0" marL="457200" rtl="0" algn="l">
              <a:spcBef>
                <a:spcPts val="800"/>
              </a:spcBef>
              <a:spcAft>
                <a:spcPts val="0"/>
              </a:spcAft>
              <a:buSzPts val="1900"/>
              <a:buChar char="●"/>
            </a:pPr>
            <a:r>
              <a:rPr lang="en" sz="1900">
                <a:latin typeface="Arial"/>
                <a:ea typeface="Arial"/>
                <a:cs typeface="Arial"/>
                <a:sym typeface="Arial"/>
              </a:rPr>
              <a:t>Reference sequence to align to</a:t>
            </a:r>
            <a:endParaRPr sz="1900">
              <a:latin typeface="Arial"/>
              <a:ea typeface="Arial"/>
              <a:cs typeface="Arial"/>
              <a:sym typeface="Arial"/>
            </a:endParaRPr>
          </a:p>
          <a:p>
            <a:pPr indent="-342900" lvl="1" marL="1371600" rtl="0" algn="l">
              <a:lnSpc>
                <a:spcPct val="115000"/>
              </a:lnSpc>
              <a:spcBef>
                <a:spcPts val="0"/>
              </a:spcBef>
              <a:spcAft>
                <a:spcPts val="0"/>
              </a:spcAft>
              <a:buSzPts val="1800"/>
              <a:buChar char="○"/>
            </a:pPr>
            <a:r>
              <a:rPr lang="en">
                <a:latin typeface="Arial"/>
                <a:ea typeface="Arial"/>
                <a:cs typeface="Arial"/>
                <a:sym typeface="Arial"/>
              </a:rPr>
              <a:t>Example – “rDNA_sequence.fasta”</a:t>
            </a:r>
            <a:endParaRPr>
              <a:latin typeface="Arial"/>
              <a:ea typeface="Arial"/>
              <a:cs typeface="Arial"/>
              <a:sym typeface="Arial"/>
            </a:endParaRPr>
          </a:p>
          <a:p>
            <a:pPr indent="-342900" lvl="1" marL="1371600" rtl="0" algn="l">
              <a:lnSpc>
                <a:spcPct val="115000"/>
              </a:lnSpc>
              <a:spcBef>
                <a:spcPts val="0"/>
              </a:spcBef>
              <a:spcAft>
                <a:spcPts val="0"/>
              </a:spcAft>
              <a:buSzPts val="1800"/>
              <a:buChar char="○"/>
            </a:pPr>
            <a:r>
              <a:rPr lang="en">
                <a:latin typeface="Arial"/>
                <a:ea typeface="Arial"/>
                <a:cs typeface="Arial"/>
                <a:sym typeface="Arial"/>
              </a:rPr>
              <a:t>FASTA format. Two lines per sequence. </a:t>
            </a:r>
            <a:endParaRPr>
              <a:latin typeface="Arial"/>
              <a:ea typeface="Arial"/>
              <a:cs typeface="Arial"/>
              <a:sym typeface="Arial"/>
            </a:endParaRPr>
          </a:p>
          <a:p>
            <a:pPr indent="-342900" lvl="2" marL="1828800" rtl="0" algn="l">
              <a:lnSpc>
                <a:spcPct val="115000"/>
              </a:lnSpc>
              <a:spcBef>
                <a:spcPts val="0"/>
              </a:spcBef>
              <a:spcAft>
                <a:spcPts val="0"/>
              </a:spcAft>
              <a:buSzPts val="1800"/>
              <a:buChar char="■"/>
            </a:pPr>
            <a:r>
              <a:rPr lang="en" sz="1800">
                <a:latin typeface="Arial"/>
                <a:ea typeface="Arial"/>
                <a:cs typeface="Arial"/>
                <a:sym typeface="Arial"/>
              </a:rPr>
              <a:t>Starting with “&gt;”, followed by sequence name/identifier.</a:t>
            </a:r>
            <a:endParaRPr sz="1800">
              <a:latin typeface="Arial"/>
              <a:ea typeface="Arial"/>
              <a:cs typeface="Arial"/>
              <a:sym typeface="Arial"/>
            </a:endParaRPr>
          </a:p>
          <a:p>
            <a:pPr indent="-342900" lvl="2" marL="1828800" rtl="0" algn="l">
              <a:lnSpc>
                <a:spcPct val="115000"/>
              </a:lnSpc>
              <a:spcBef>
                <a:spcPts val="0"/>
              </a:spcBef>
              <a:spcAft>
                <a:spcPts val="0"/>
              </a:spcAft>
              <a:buSzPts val="1800"/>
              <a:buChar char="■"/>
            </a:pPr>
            <a:r>
              <a:rPr lang="en" sz="1800">
                <a:latin typeface="Arial"/>
                <a:ea typeface="Arial"/>
                <a:cs typeface="Arial"/>
                <a:sym typeface="Arial"/>
              </a:rPr>
              <a:t>Sequence.</a:t>
            </a:r>
            <a:endParaRPr sz="1800">
              <a:latin typeface="Arial"/>
              <a:ea typeface="Arial"/>
              <a:cs typeface="Arial"/>
              <a:sym typeface="Arial"/>
            </a:endParaRPr>
          </a:p>
          <a:p>
            <a:pPr indent="-342900" lvl="1" marL="1371600" rtl="0" algn="l">
              <a:lnSpc>
                <a:spcPct val="115000"/>
              </a:lnSpc>
              <a:spcBef>
                <a:spcPts val="0"/>
              </a:spcBef>
              <a:spcAft>
                <a:spcPts val="0"/>
              </a:spcAft>
              <a:buSzPts val="1800"/>
              <a:buChar char="○"/>
            </a:pPr>
            <a:r>
              <a:rPr lang="en">
                <a:latin typeface="Arial"/>
                <a:ea typeface="Arial"/>
                <a:cs typeface="Arial"/>
                <a:sym typeface="Arial"/>
              </a:rPr>
              <a:t>File extensions: .fasta, .fa, .txt. </a:t>
            </a:r>
            <a:endParaRPr>
              <a:latin typeface="Arial"/>
              <a:ea typeface="Arial"/>
              <a:cs typeface="Arial"/>
              <a:sym typeface="Arial"/>
            </a:endParaRPr>
          </a:p>
          <a:p>
            <a:pPr indent="-342900" lvl="1" marL="1371600" rtl="0" algn="l">
              <a:lnSpc>
                <a:spcPct val="115000"/>
              </a:lnSpc>
              <a:spcBef>
                <a:spcPts val="0"/>
              </a:spcBef>
              <a:spcAft>
                <a:spcPts val="0"/>
              </a:spcAft>
              <a:buSzPts val="1800"/>
              <a:buChar char="○"/>
            </a:pPr>
            <a:r>
              <a:rPr lang="en">
                <a:latin typeface="Arial"/>
                <a:ea typeface="Arial"/>
                <a:cs typeface="Arial"/>
                <a:sym typeface="Arial"/>
              </a:rPr>
              <a:t>Examples of acceptable genome sequence files for STAR:</a:t>
            </a:r>
            <a:endParaRPr>
              <a:latin typeface="Arial"/>
              <a:ea typeface="Arial"/>
              <a:cs typeface="Arial"/>
              <a:sym typeface="Arial"/>
            </a:endParaRPr>
          </a:p>
          <a:p>
            <a:pPr indent="-342900" lvl="2" marL="1828800" rtl="0" algn="l">
              <a:lnSpc>
                <a:spcPct val="115000"/>
              </a:lnSpc>
              <a:spcBef>
                <a:spcPts val="0"/>
              </a:spcBef>
              <a:spcAft>
                <a:spcPts val="0"/>
              </a:spcAft>
              <a:buSzPts val="1800"/>
              <a:buChar char="■"/>
            </a:pPr>
            <a:r>
              <a:rPr lang="en" sz="1800">
                <a:latin typeface="Arial"/>
                <a:ea typeface="Arial"/>
                <a:cs typeface="Arial"/>
                <a:sym typeface="Arial"/>
              </a:rPr>
              <a:t>ENSEMBL: files marked with .dna.primary.assembly</a:t>
            </a:r>
            <a:endParaRPr sz="1800">
              <a:latin typeface="Arial"/>
              <a:ea typeface="Arial"/>
              <a:cs typeface="Arial"/>
              <a:sym typeface="Arial"/>
            </a:endParaRPr>
          </a:p>
          <a:p>
            <a:pPr indent="-342900" lvl="2" marL="1828800" rtl="0" algn="l">
              <a:lnSpc>
                <a:spcPct val="115000"/>
              </a:lnSpc>
              <a:spcBef>
                <a:spcPts val="0"/>
              </a:spcBef>
              <a:spcAft>
                <a:spcPts val="0"/>
              </a:spcAft>
              <a:buSzPts val="1800"/>
              <a:buChar char="■"/>
            </a:pPr>
            <a:r>
              <a:rPr lang="en" sz="1800">
                <a:latin typeface="Arial"/>
                <a:ea typeface="Arial"/>
                <a:cs typeface="Arial"/>
                <a:sym typeface="Arial"/>
              </a:rPr>
              <a:t>GENCODE: files marked with PRI (primary). Strongly recommended for mouse and human.</a:t>
            </a:r>
            <a:endParaRPr sz="1800">
              <a:latin typeface="Arial"/>
              <a:ea typeface="Arial"/>
              <a:cs typeface="Arial"/>
              <a:sym typeface="Arial"/>
            </a:endParaRPr>
          </a:p>
        </p:txBody>
      </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8" name="Shape 808"/>
        <p:cNvGrpSpPr/>
        <p:nvPr/>
      </p:nvGrpSpPr>
      <p:grpSpPr>
        <a:xfrm>
          <a:off x="0" y="0"/>
          <a:ext cx="0" cy="0"/>
          <a:chOff x="0" y="0"/>
          <a:chExt cx="0" cy="0"/>
        </a:xfrm>
      </p:grpSpPr>
      <p:sp>
        <p:nvSpPr>
          <p:cNvPr id="809" name="Google Shape;809;p101"/>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Demo on Galaxy/Wynton</a:t>
            </a:r>
            <a:endParaRPr/>
          </a:p>
        </p:txBody>
      </p:sp>
      <p:sp>
        <p:nvSpPr>
          <p:cNvPr id="810" name="Google Shape;810;p101"/>
          <p:cNvSpPr txBox="1"/>
          <p:nvPr>
            <p:ph idx="1" type="body"/>
          </p:nvPr>
        </p:nvSpPr>
        <p:spPr>
          <a:xfrm>
            <a:off x="628650" y="1322294"/>
            <a:ext cx="7886700" cy="3263400"/>
          </a:xfrm>
          <a:prstGeom prst="rect">
            <a:avLst/>
          </a:prstGeom>
        </p:spPr>
        <p:txBody>
          <a:bodyPr anchorCtr="0" anchor="t" bIns="0" lIns="0" spcFirstLastPara="1" rIns="0" wrap="square" tIns="0">
            <a:normAutofit/>
          </a:bodyPr>
          <a:lstStyle/>
          <a:p>
            <a:pPr indent="-381000" lvl="0" marL="457200" rtl="0" algn="l">
              <a:spcBef>
                <a:spcPts val="800"/>
              </a:spcBef>
              <a:spcAft>
                <a:spcPts val="0"/>
              </a:spcAft>
              <a:buSzPts val="2400"/>
              <a:buFont typeface="Arial"/>
              <a:buChar char="●"/>
            </a:pPr>
            <a:r>
              <a:rPr lang="en" sz="2400">
                <a:latin typeface="Arial"/>
                <a:ea typeface="Arial"/>
                <a:cs typeface="Arial"/>
                <a:sym typeface="Arial"/>
              </a:rPr>
              <a:t>Login to Galaxy/Wynton</a:t>
            </a:r>
            <a:endParaRPr sz="2400">
              <a:latin typeface="Arial"/>
              <a:ea typeface="Arial"/>
              <a:cs typeface="Arial"/>
              <a:sym typeface="Arial"/>
            </a:endParaRPr>
          </a:p>
          <a:p>
            <a:pPr indent="0" lvl="0" marL="457200" rtl="0" algn="l">
              <a:spcBef>
                <a:spcPts val="800"/>
              </a:spcBef>
              <a:spcAft>
                <a:spcPts val="0"/>
              </a:spcAft>
              <a:buNone/>
            </a:pPr>
            <a:r>
              <a:t/>
            </a:r>
            <a:endParaRPr sz="2400">
              <a:latin typeface="Arial"/>
              <a:ea typeface="Arial"/>
              <a:cs typeface="Arial"/>
              <a:sym typeface="Arial"/>
            </a:endParaRPr>
          </a:p>
          <a:p>
            <a:pPr indent="-381000" lvl="0" marL="457200" rtl="0" algn="l">
              <a:spcBef>
                <a:spcPts val="800"/>
              </a:spcBef>
              <a:spcAft>
                <a:spcPts val="0"/>
              </a:spcAft>
              <a:buSzPts val="2400"/>
              <a:buFont typeface="Arial"/>
              <a:buChar char="●"/>
            </a:pPr>
            <a:r>
              <a:rPr lang="en" sz="2400">
                <a:latin typeface="Arial"/>
                <a:ea typeface="Arial"/>
                <a:cs typeface="Arial"/>
                <a:sym typeface="Arial"/>
              </a:rPr>
              <a:t>Run STAR to align the reads to the reference genome</a:t>
            </a:r>
            <a:endParaRPr sz="2400">
              <a:latin typeface="Arial"/>
              <a:ea typeface="Arial"/>
              <a:cs typeface="Arial"/>
              <a:sym typeface="Arial"/>
            </a:endParaRPr>
          </a:p>
          <a:p>
            <a:pPr indent="0" lvl="0" marL="0" rtl="0" algn="l">
              <a:spcBef>
                <a:spcPts val="800"/>
              </a:spcBef>
              <a:spcAft>
                <a:spcPts val="0"/>
              </a:spcAft>
              <a:buNone/>
            </a:pPr>
            <a:r>
              <a:t/>
            </a:r>
            <a:endParaRPr sz="2400">
              <a:latin typeface="Arial"/>
              <a:ea typeface="Arial"/>
              <a:cs typeface="Arial"/>
              <a:sym typeface="Arial"/>
            </a:endParaRPr>
          </a:p>
        </p:txBody>
      </p:sp>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4" name="Shape 814"/>
        <p:cNvGrpSpPr/>
        <p:nvPr/>
      </p:nvGrpSpPr>
      <p:grpSpPr>
        <a:xfrm>
          <a:off x="0" y="0"/>
          <a:ext cx="0" cy="0"/>
          <a:chOff x="0" y="0"/>
          <a:chExt cx="0" cy="0"/>
        </a:xfrm>
      </p:grpSpPr>
      <p:sp>
        <p:nvSpPr>
          <p:cNvPr id="815" name="Google Shape;815;p102"/>
          <p:cNvSpPr txBox="1"/>
          <p:nvPr>
            <p:ph type="title"/>
          </p:nvPr>
        </p:nvSpPr>
        <p:spPr>
          <a:xfrm>
            <a:off x="628650" y="531341"/>
            <a:ext cx="7886700" cy="7368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en"/>
              <a:t>Break (10 min)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Need help? Please drop a question in the chat or speak up</a:t>
            </a:r>
            <a:endParaRPr/>
          </a:p>
          <a:p>
            <a:pPr indent="0" lvl="0" marL="0" rtl="0" algn="l">
              <a:spcBef>
                <a:spcPts val="0"/>
              </a:spcBef>
              <a:spcAft>
                <a:spcPts val="0"/>
              </a:spcAft>
              <a:buNone/>
            </a:pPr>
            <a:r>
              <a:t/>
            </a:r>
            <a:endParaRPr/>
          </a:p>
        </p:txBody>
      </p:sp>
      <p:sp>
        <p:nvSpPr>
          <p:cNvPr id="816" name="Google Shape;816;p102"/>
          <p:cNvSpPr txBox="1"/>
          <p:nvPr/>
        </p:nvSpPr>
        <p:spPr>
          <a:xfrm>
            <a:off x="628650" y="3158200"/>
            <a:ext cx="7886700" cy="10851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 sz="2200">
                <a:solidFill>
                  <a:schemeClr val="accent2"/>
                </a:solidFill>
              </a:rPr>
              <a:t>Please take the survey:</a:t>
            </a:r>
            <a:endParaRPr b="1" sz="2200">
              <a:solidFill>
                <a:schemeClr val="accent2"/>
              </a:solidFill>
            </a:endParaRPr>
          </a:p>
          <a:p>
            <a:pPr indent="0" lvl="0" marL="0" rtl="0" algn="l">
              <a:lnSpc>
                <a:spcPct val="90000"/>
              </a:lnSpc>
              <a:spcBef>
                <a:spcPts val="0"/>
              </a:spcBef>
              <a:spcAft>
                <a:spcPts val="0"/>
              </a:spcAft>
              <a:buNone/>
            </a:pPr>
            <a:r>
              <a:rPr b="1" lang="en" sz="2200">
                <a:solidFill>
                  <a:schemeClr val="accent2"/>
                </a:solidFill>
              </a:rPr>
              <a:t> </a:t>
            </a:r>
            <a:r>
              <a:rPr lang="en" sz="2100" u="sng">
                <a:solidFill>
                  <a:schemeClr val="hlink"/>
                </a:solidFill>
                <a:hlinkClick r:id="rId3"/>
              </a:rPr>
              <a:t>https://www.surveymonkey.com/r/F75J6VZ</a:t>
            </a:r>
            <a:endParaRPr sz="2100">
              <a:solidFill>
                <a:schemeClr val="dk1"/>
              </a:solidFill>
            </a:endParaRPr>
          </a:p>
          <a:p>
            <a:pPr indent="0" lvl="0" marL="0" rtl="0" algn="l">
              <a:lnSpc>
                <a:spcPct val="90000"/>
              </a:lnSpc>
              <a:spcBef>
                <a:spcPts val="0"/>
              </a:spcBef>
              <a:spcAft>
                <a:spcPts val="0"/>
              </a:spcAft>
              <a:buNone/>
            </a:pPr>
            <a:r>
              <a:t/>
            </a:r>
            <a:endParaRPr sz="2100">
              <a:solidFill>
                <a:schemeClr val="dk1"/>
              </a:solidFill>
            </a:endParaRPr>
          </a:p>
        </p:txBody>
      </p:sp>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0" name="Shape 820"/>
        <p:cNvGrpSpPr/>
        <p:nvPr/>
      </p:nvGrpSpPr>
      <p:grpSpPr>
        <a:xfrm>
          <a:off x="0" y="0"/>
          <a:ext cx="0" cy="0"/>
          <a:chOff x="0" y="0"/>
          <a:chExt cx="0" cy="0"/>
        </a:xfrm>
      </p:grpSpPr>
      <p:sp>
        <p:nvSpPr>
          <p:cNvPr id="821" name="Google Shape;821;p103"/>
          <p:cNvSpPr txBox="1"/>
          <p:nvPr>
            <p:ph type="title"/>
          </p:nvPr>
        </p:nvSpPr>
        <p:spPr>
          <a:xfrm>
            <a:off x="118872" y="0"/>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Understanding</a:t>
            </a:r>
            <a:r>
              <a:rPr lang="en"/>
              <a:t> STAR output </a:t>
            </a:r>
            <a:endParaRPr/>
          </a:p>
        </p:txBody>
      </p:sp>
      <p:sp>
        <p:nvSpPr>
          <p:cNvPr id="822" name="Google Shape;822;p103"/>
          <p:cNvSpPr txBox="1"/>
          <p:nvPr>
            <p:ph idx="1" type="body"/>
          </p:nvPr>
        </p:nvSpPr>
        <p:spPr>
          <a:xfrm>
            <a:off x="628650" y="1369219"/>
            <a:ext cx="7886700" cy="3263400"/>
          </a:xfrm>
          <a:prstGeom prst="rect">
            <a:avLst/>
          </a:prstGeom>
        </p:spPr>
        <p:txBody>
          <a:bodyPr anchorCtr="0" anchor="t" bIns="0" lIns="0" spcFirstLastPara="1" rIns="0" wrap="square" tIns="0">
            <a:normAutofit/>
          </a:bodyPr>
          <a:lstStyle/>
          <a:p>
            <a:pPr indent="0" lvl="0" marL="0" rtl="0" algn="l">
              <a:spcBef>
                <a:spcPts val="800"/>
              </a:spcBef>
              <a:spcAft>
                <a:spcPts val="0"/>
              </a:spcAft>
              <a:buNone/>
            </a:pPr>
            <a:r>
              <a:rPr lang="en"/>
              <a:t>1. Alignments in SAM format</a:t>
            </a:r>
            <a:endParaRPr/>
          </a:p>
          <a:p>
            <a:pPr indent="0" lvl="0" marL="0" rtl="0" algn="l">
              <a:spcBef>
                <a:spcPts val="800"/>
              </a:spcBef>
              <a:spcAft>
                <a:spcPts val="0"/>
              </a:spcAft>
              <a:buNone/>
            </a:pPr>
            <a:r>
              <a:t/>
            </a:r>
            <a:endParaRPr/>
          </a:p>
          <a:p>
            <a:pPr indent="0" lvl="0" marL="0" rtl="0" algn="l">
              <a:spcBef>
                <a:spcPts val="800"/>
              </a:spcBef>
              <a:spcAft>
                <a:spcPts val="0"/>
              </a:spcAft>
              <a:buNone/>
            </a:pPr>
            <a:r>
              <a:rPr lang="en"/>
              <a:t>2. Summary of mapping statistics</a:t>
            </a:r>
            <a:endParaRPr/>
          </a:p>
          <a:p>
            <a:pPr indent="-317500" lvl="0" marL="914400" rtl="0" algn="l">
              <a:spcBef>
                <a:spcPts val="800"/>
              </a:spcBef>
              <a:spcAft>
                <a:spcPts val="0"/>
              </a:spcAft>
              <a:buSzPts val="1400"/>
              <a:buChar char="●"/>
            </a:pPr>
            <a:r>
              <a:rPr lang="en"/>
              <a:t>How many reads mapped?</a:t>
            </a:r>
            <a:endParaRPr/>
          </a:p>
          <a:p>
            <a:pPr indent="-317500" lvl="0" marL="914400" rtl="0" algn="l">
              <a:spcBef>
                <a:spcPts val="0"/>
              </a:spcBef>
              <a:spcAft>
                <a:spcPts val="0"/>
              </a:spcAft>
              <a:buSzPts val="1400"/>
              <a:buChar char="●"/>
            </a:pPr>
            <a:r>
              <a:rPr lang="en"/>
              <a:t>How many unmapped?</a:t>
            </a:r>
            <a:endParaRPr/>
          </a:p>
          <a:p>
            <a:pPr indent="-317500" lvl="0" marL="914400" rtl="0" algn="l">
              <a:spcBef>
                <a:spcPts val="0"/>
              </a:spcBef>
              <a:spcAft>
                <a:spcPts val="0"/>
              </a:spcAft>
              <a:buSzPts val="1400"/>
              <a:buChar char="●"/>
            </a:pPr>
            <a:r>
              <a:rPr lang="en"/>
              <a:t>...</a:t>
            </a:r>
            <a:endParaRPr/>
          </a:p>
          <a:p>
            <a:pPr indent="0" lvl="0" marL="0" rtl="0" algn="l">
              <a:spcBef>
                <a:spcPts val="800"/>
              </a:spcBef>
              <a:spcAft>
                <a:spcPts val="0"/>
              </a:spcAft>
              <a:buNone/>
            </a:pPr>
            <a:r>
              <a:t/>
            </a:r>
            <a:endParaRPr/>
          </a:p>
        </p:txBody>
      </p:sp>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6" name="Shape 826"/>
        <p:cNvGrpSpPr/>
        <p:nvPr/>
      </p:nvGrpSpPr>
      <p:grpSpPr>
        <a:xfrm>
          <a:off x="0" y="0"/>
          <a:ext cx="0" cy="0"/>
          <a:chOff x="0" y="0"/>
          <a:chExt cx="0" cy="0"/>
        </a:xfrm>
      </p:grpSpPr>
      <p:sp>
        <p:nvSpPr>
          <p:cNvPr id="827" name="Google Shape;827;p104"/>
          <p:cNvSpPr txBox="1"/>
          <p:nvPr>
            <p:ph type="title"/>
          </p:nvPr>
        </p:nvSpPr>
        <p:spPr>
          <a:xfrm>
            <a:off x="83650" y="0"/>
            <a:ext cx="91440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Sequence Alignment/Map (SAM) format</a:t>
            </a:r>
            <a:endParaRPr/>
          </a:p>
        </p:txBody>
      </p:sp>
      <p:sp>
        <p:nvSpPr>
          <p:cNvPr id="828" name="Google Shape;828;p104"/>
          <p:cNvSpPr txBox="1"/>
          <p:nvPr>
            <p:ph idx="1" type="body"/>
          </p:nvPr>
        </p:nvSpPr>
        <p:spPr>
          <a:xfrm>
            <a:off x="628650" y="944500"/>
            <a:ext cx="8459700" cy="3688200"/>
          </a:xfrm>
          <a:prstGeom prst="rect">
            <a:avLst/>
          </a:prstGeom>
        </p:spPr>
        <p:txBody>
          <a:bodyPr anchorCtr="0" anchor="t" bIns="0" lIns="0" spcFirstLastPara="1" rIns="0" wrap="square" tIns="0">
            <a:normAutofit fontScale="92500" lnSpcReduction="10000"/>
          </a:bodyPr>
          <a:lstStyle/>
          <a:p>
            <a:pPr indent="-310832" lvl="0" marL="457200" rtl="0" algn="l">
              <a:spcBef>
                <a:spcPts val="800"/>
              </a:spcBef>
              <a:spcAft>
                <a:spcPts val="0"/>
              </a:spcAft>
              <a:buSzPct val="66666"/>
              <a:buChar char="●"/>
            </a:pPr>
            <a:r>
              <a:rPr lang="en"/>
              <a:t>Open with Excel.</a:t>
            </a:r>
            <a:endParaRPr/>
          </a:p>
          <a:p>
            <a:pPr indent="0" lvl="0" marL="914400" rtl="0" algn="l">
              <a:spcBef>
                <a:spcPts val="800"/>
              </a:spcBef>
              <a:spcAft>
                <a:spcPts val="0"/>
              </a:spcAft>
              <a:buNone/>
            </a:pPr>
            <a:r>
              <a:t/>
            </a:r>
            <a:endParaRPr/>
          </a:p>
          <a:p>
            <a:pPr indent="-310832" lvl="0" marL="457200" rtl="0" algn="l">
              <a:spcBef>
                <a:spcPts val="800"/>
              </a:spcBef>
              <a:spcAft>
                <a:spcPts val="0"/>
              </a:spcAft>
              <a:buSzPct val="66666"/>
              <a:buChar char="●"/>
            </a:pPr>
            <a:r>
              <a:rPr lang="en"/>
              <a:t>First few lines contain metadata about alignments.</a:t>
            </a:r>
            <a:endParaRPr/>
          </a:p>
          <a:p>
            <a:pPr indent="-310832" lvl="1" marL="1371600" rtl="0" algn="l">
              <a:lnSpc>
                <a:spcPct val="115000"/>
              </a:lnSpc>
              <a:spcBef>
                <a:spcPts val="0"/>
              </a:spcBef>
              <a:spcAft>
                <a:spcPts val="0"/>
              </a:spcAft>
              <a:buSzPct val="77777"/>
              <a:buChar char="○"/>
            </a:pPr>
            <a:r>
              <a:rPr lang="en"/>
              <a:t>These lines start with “@”. </a:t>
            </a:r>
            <a:endParaRPr/>
          </a:p>
          <a:p>
            <a:pPr indent="-310832" lvl="1" marL="1371600" rtl="0" algn="l">
              <a:lnSpc>
                <a:spcPct val="115000"/>
              </a:lnSpc>
              <a:spcBef>
                <a:spcPts val="0"/>
              </a:spcBef>
              <a:spcAft>
                <a:spcPts val="0"/>
              </a:spcAft>
              <a:buSzPct val="77777"/>
              <a:buChar char="○"/>
            </a:pPr>
            <a:r>
              <a:rPr lang="en"/>
              <a:t>Example – version of file format, sorting order of alignments, grouping, etc.</a:t>
            </a:r>
            <a:endParaRPr/>
          </a:p>
          <a:p>
            <a:pPr indent="0" lvl="0" marL="914400" rtl="0" algn="l">
              <a:lnSpc>
                <a:spcPct val="115000"/>
              </a:lnSpc>
              <a:spcBef>
                <a:spcPts val="800"/>
              </a:spcBef>
              <a:spcAft>
                <a:spcPts val="0"/>
              </a:spcAft>
              <a:buNone/>
            </a:pPr>
            <a:r>
              <a:t/>
            </a:r>
            <a:endParaRPr/>
          </a:p>
          <a:p>
            <a:pPr indent="-310832" lvl="0" marL="457200" rtl="0" algn="l">
              <a:spcBef>
                <a:spcPts val="800"/>
              </a:spcBef>
              <a:spcAft>
                <a:spcPts val="0"/>
              </a:spcAft>
              <a:buSzPct val="66666"/>
              <a:buChar char="●"/>
            </a:pPr>
            <a:r>
              <a:rPr lang="en"/>
              <a:t>After header, a table of alignments.</a:t>
            </a:r>
            <a:endParaRPr/>
          </a:p>
          <a:p>
            <a:pPr indent="0" lvl="0" marL="914400" rtl="0" algn="l">
              <a:spcBef>
                <a:spcPts val="800"/>
              </a:spcBef>
              <a:spcAft>
                <a:spcPts val="0"/>
              </a:spcAft>
              <a:buNone/>
            </a:pPr>
            <a:r>
              <a:t/>
            </a:r>
            <a:endParaRPr/>
          </a:p>
          <a:p>
            <a:pPr indent="-310832" lvl="0" marL="457200" rtl="0" algn="l">
              <a:spcBef>
                <a:spcPts val="800"/>
              </a:spcBef>
              <a:spcAft>
                <a:spcPts val="0"/>
              </a:spcAft>
              <a:buSzPct val="66666"/>
              <a:buChar char="●"/>
            </a:pPr>
            <a:r>
              <a:rPr lang="en"/>
              <a:t>Alignment reports often very large files.</a:t>
            </a:r>
            <a:endParaRPr/>
          </a:p>
          <a:p>
            <a:pPr indent="0" lvl="0" marL="914400" rtl="0" algn="l">
              <a:spcBef>
                <a:spcPts val="800"/>
              </a:spcBef>
              <a:spcAft>
                <a:spcPts val="0"/>
              </a:spcAft>
              <a:buNone/>
            </a:pPr>
            <a:r>
              <a:t/>
            </a:r>
            <a:endParaRPr/>
          </a:p>
          <a:p>
            <a:pPr indent="-310832" lvl="0" marL="457200" rtl="0" algn="l">
              <a:spcBef>
                <a:spcPts val="800"/>
              </a:spcBef>
              <a:spcAft>
                <a:spcPts val="0"/>
              </a:spcAft>
              <a:buSzPct val="66666"/>
              <a:buChar char="●"/>
            </a:pPr>
            <a:r>
              <a:rPr lang="en"/>
              <a:t>Binary Alignment/Map (BAM) extension used for compressed SAM files.</a:t>
            </a:r>
            <a:endParaRPr/>
          </a:p>
        </p:txBody>
      </p:sp>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2" name="Shape 832"/>
        <p:cNvGrpSpPr/>
        <p:nvPr/>
      </p:nvGrpSpPr>
      <p:grpSpPr>
        <a:xfrm>
          <a:off x="0" y="0"/>
          <a:ext cx="0" cy="0"/>
          <a:chOff x="0" y="0"/>
          <a:chExt cx="0" cy="0"/>
        </a:xfrm>
      </p:grpSpPr>
      <p:sp>
        <p:nvSpPr>
          <p:cNvPr id="833" name="Google Shape;833;p105"/>
          <p:cNvSpPr txBox="1"/>
          <p:nvPr>
            <p:ph type="title"/>
          </p:nvPr>
        </p:nvSpPr>
        <p:spPr>
          <a:xfrm>
            <a:off x="83650" y="0"/>
            <a:ext cx="91440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SAM format </a:t>
            </a:r>
            <a:endParaRPr/>
          </a:p>
        </p:txBody>
      </p:sp>
      <p:pic>
        <p:nvPicPr>
          <p:cNvPr id="834" name="Google Shape;834;p105"/>
          <p:cNvPicPr preferRelativeResize="0"/>
          <p:nvPr/>
        </p:nvPicPr>
        <p:blipFill>
          <a:blip r:embed="rId3">
            <a:alphaModFix/>
          </a:blip>
          <a:stretch>
            <a:fillRect/>
          </a:stretch>
        </p:blipFill>
        <p:spPr>
          <a:xfrm>
            <a:off x="152400" y="736800"/>
            <a:ext cx="8839199" cy="2061621"/>
          </a:xfrm>
          <a:prstGeom prst="rect">
            <a:avLst/>
          </a:prstGeom>
          <a:noFill/>
          <a:ln>
            <a:noFill/>
          </a:ln>
        </p:spPr>
      </p:pic>
      <p:pic>
        <p:nvPicPr>
          <p:cNvPr id="835" name="Google Shape;835;p105"/>
          <p:cNvPicPr preferRelativeResize="0"/>
          <p:nvPr/>
        </p:nvPicPr>
        <p:blipFill>
          <a:blip r:embed="rId4">
            <a:alphaModFix/>
          </a:blip>
          <a:stretch>
            <a:fillRect/>
          </a:stretch>
        </p:blipFill>
        <p:spPr>
          <a:xfrm>
            <a:off x="240200" y="2677973"/>
            <a:ext cx="7545500" cy="24655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34"/>
          <p:cNvSpPr txBox="1"/>
          <p:nvPr>
            <p:ph type="title"/>
          </p:nvPr>
        </p:nvSpPr>
        <p:spPr>
          <a:xfrm>
            <a:off x="98525" y="1158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Motivation</a:t>
            </a:r>
            <a:endParaRPr/>
          </a:p>
        </p:txBody>
      </p:sp>
      <p:sp>
        <p:nvSpPr>
          <p:cNvPr id="151" name="Google Shape;151;p34"/>
          <p:cNvSpPr txBox="1"/>
          <p:nvPr/>
        </p:nvSpPr>
        <p:spPr>
          <a:xfrm>
            <a:off x="-18025" y="644200"/>
            <a:ext cx="9040500" cy="1147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700"/>
          </a:p>
          <a:p>
            <a:pPr indent="0" lvl="0" marL="0" rtl="0" algn="ctr">
              <a:lnSpc>
                <a:spcPct val="115000"/>
              </a:lnSpc>
              <a:spcBef>
                <a:spcPts val="0"/>
              </a:spcBef>
              <a:spcAft>
                <a:spcPts val="0"/>
              </a:spcAft>
              <a:buNone/>
            </a:pPr>
            <a:r>
              <a:rPr lang="en" sz="2000"/>
              <a:t>High throughput gene expression profiling via RNA-seq has been a major driver of biological insight into the transcriptome of a cell in the last decade.</a:t>
            </a:r>
            <a:endParaRPr sz="2000"/>
          </a:p>
        </p:txBody>
      </p:sp>
      <p:sp>
        <p:nvSpPr>
          <p:cNvPr id="152" name="Google Shape;152;p34"/>
          <p:cNvSpPr txBox="1"/>
          <p:nvPr/>
        </p:nvSpPr>
        <p:spPr>
          <a:xfrm>
            <a:off x="-18025" y="2426400"/>
            <a:ext cx="9040500" cy="2555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500">
                <a:solidFill>
                  <a:srgbClr val="1155CC"/>
                </a:solidFill>
                <a:highlight>
                  <a:schemeClr val="lt1"/>
                </a:highlight>
              </a:rPr>
              <a:t>To understand diseases and the complexity of the transcriptome</a:t>
            </a:r>
            <a:endParaRPr b="1" sz="2500">
              <a:solidFill>
                <a:srgbClr val="1155CC"/>
              </a:solidFill>
              <a:highlight>
                <a:schemeClr val="lt1"/>
              </a:highlight>
            </a:endParaRPr>
          </a:p>
          <a:p>
            <a:pPr indent="0" lvl="0" marL="0" rtl="0" algn="l">
              <a:spcBef>
                <a:spcPts val="0"/>
              </a:spcBef>
              <a:spcAft>
                <a:spcPts val="0"/>
              </a:spcAft>
              <a:buNone/>
            </a:pPr>
            <a:r>
              <a:t/>
            </a:r>
            <a:endParaRPr b="1" sz="2400">
              <a:solidFill>
                <a:srgbClr val="1155CC"/>
              </a:solidFill>
              <a:highlight>
                <a:schemeClr val="lt1"/>
              </a:highlight>
            </a:endParaRPr>
          </a:p>
          <a:p>
            <a:pPr indent="-355600" lvl="0" marL="457200" rtl="0" algn="l">
              <a:spcBef>
                <a:spcPts val="0"/>
              </a:spcBef>
              <a:spcAft>
                <a:spcPts val="0"/>
              </a:spcAft>
              <a:buClr>
                <a:schemeClr val="dk1"/>
              </a:buClr>
              <a:buSzPts val="2000"/>
              <a:buChar char="●"/>
            </a:pPr>
            <a:r>
              <a:rPr lang="en" sz="2000">
                <a:solidFill>
                  <a:schemeClr val="dk1"/>
                </a:solidFill>
                <a:highlight>
                  <a:schemeClr val="lt1"/>
                </a:highlight>
              </a:rPr>
              <a:t>Find differentially expressed genes between two conditions (e.g. up and down-regulated genes in treated vs control mice or tumor vs healthy) </a:t>
            </a:r>
            <a:endParaRPr sz="2000">
              <a:solidFill>
                <a:schemeClr val="dk1"/>
              </a:solidFill>
              <a:highlight>
                <a:schemeClr val="lt1"/>
              </a:highlight>
            </a:endParaRPr>
          </a:p>
          <a:p>
            <a:pPr indent="0" lvl="0" marL="457200" rtl="0" algn="l">
              <a:spcBef>
                <a:spcPts val="0"/>
              </a:spcBef>
              <a:spcAft>
                <a:spcPts val="0"/>
              </a:spcAft>
              <a:buNone/>
            </a:pPr>
            <a:r>
              <a:t/>
            </a:r>
            <a:endParaRPr sz="2000">
              <a:solidFill>
                <a:schemeClr val="dk1"/>
              </a:solidFill>
              <a:highlight>
                <a:schemeClr val="lt1"/>
              </a:highlight>
            </a:endParaRPr>
          </a:p>
          <a:p>
            <a:pPr indent="-355600" lvl="0" marL="457200" rtl="0" algn="l">
              <a:spcBef>
                <a:spcPts val="0"/>
              </a:spcBef>
              <a:spcAft>
                <a:spcPts val="0"/>
              </a:spcAft>
              <a:buClr>
                <a:schemeClr val="dk1"/>
              </a:buClr>
              <a:buSzPts val="2000"/>
              <a:buChar char="●"/>
            </a:pPr>
            <a:r>
              <a:rPr lang="en" sz="2000">
                <a:solidFill>
                  <a:schemeClr val="dk1"/>
                </a:solidFill>
                <a:highlight>
                  <a:schemeClr val="lt1"/>
                </a:highlight>
              </a:rPr>
              <a:t>Discover and annotate new transcripts, splice variants, ncRNA</a:t>
            </a:r>
            <a:endParaRPr sz="2000">
              <a:solidFill>
                <a:schemeClr val="dk1"/>
              </a:solidFill>
              <a:highlight>
                <a:schemeClr val="lt1"/>
              </a:highlight>
            </a:endParaRPr>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9" name="Shape 839"/>
        <p:cNvGrpSpPr/>
        <p:nvPr/>
      </p:nvGrpSpPr>
      <p:grpSpPr>
        <a:xfrm>
          <a:off x="0" y="0"/>
          <a:ext cx="0" cy="0"/>
          <a:chOff x="0" y="0"/>
          <a:chExt cx="0" cy="0"/>
        </a:xfrm>
      </p:grpSpPr>
      <p:sp>
        <p:nvSpPr>
          <p:cNvPr id="840" name="Google Shape;840;p106"/>
          <p:cNvSpPr txBox="1"/>
          <p:nvPr>
            <p:ph type="title"/>
          </p:nvPr>
        </p:nvSpPr>
        <p:spPr>
          <a:xfrm>
            <a:off x="83650" y="0"/>
            <a:ext cx="91440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SAM format </a:t>
            </a:r>
            <a:endParaRPr/>
          </a:p>
        </p:txBody>
      </p:sp>
      <p:pic>
        <p:nvPicPr>
          <p:cNvPr id="841" name="Google Shape;841;p106"/>
          <p:cNvPicPr preferRelativeResize="0"/>
          <p:nvPr/>
        </p:nvPicPr>
        <p:blipFill>
          <a:blip r:embed="rId3">
            <a:alphaModFix/>
          </a:blip>
          <a:stretch>
            <a:fillRect/>
          </a:stretch>
        </p:blipFill>
        <p:spPr>
          <a:xfrm>
            <a:off x="152400" y="607550"/>
            <a:ext cx="8165025" cy="4383550"/>
          </a:xfrm>
          <a:prstGeom prst="rect">
            <a:avLst/>
          </a:prstGeom>
          <a:noFill/>
          <a:ln>
            <a:noFill/>
          </a:ln>
        </p:spPr>
      </p:pic>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5" name="Shape 845"/>
        <p:cNvGrpSpPr/>
        <p:nvPr/>
      </p:nvGrpSpPr>
      <p:grpSpPr>
        <a:xfrm>
          <a:off x="0" y="0"/>
          <a:ext cx="0" cy="0"/>
          <a:chOff x="0" y="0"/>
          <a:chExt cx="0" cy="0"/>
        </a:xfrm>
      </p:grpSpPr>
      <p:sp>
        <p:nvSpPr>
          <p:cNvPr id="846" name="Google Shape;846;p107"/>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Demo on Galaxy/Wynton</a:t>
            </a:r>
            <a:endParaRPr/>
          </a:p>
        </p:txBody>
      </p:sp>
      <p:sp>
        <p:nvSpPr>
          <p:cNvPr id="847" name="Google Shape;847;p107"/>
          <p:cNvSpPr txBox="1"/>
          <p:nvPr>
            <p:ph idx="1" type="body"/>
          </p:nvPr>
        </p:nvSpPr>
        <p:spPr>
          <a:xfrm>
            <a:off x="628650" y="1322294"/>
            <a:ext cx="7886700" cy="3263400"/>
          </a:xfrm>
          <a:prstGeom prst="rect">
            <a:avLst/>
          </a:prstGeom>
        </p:spPr>
        <p:txBody>
          <a:bodyPr anchorCtr="0" anchor="t" bIns="0" lIns="0" spcFirstLastPara="1" rIns="0" wrap="square" tIns="0">
            <a:normAutofit/>
          </a:bodyPr>
          <a:lstStyle/>
          <a:p>
            <a:pPr indent="-381000" lvl="0" marL="457200" rtl="0" algn="l">
              <a:spcBef>
                <a:spcPts val="800"/>
              </a:spcBef>
              <a:spcAft>
                <a:spcPts val="0"/>
              </a:spcAft>
              <a:buSzPts val="2400"/>
              <a:buFont typeface="Arial"/>
              <a:buChar char="●"/>
            </a:pPr>
            <a:r>
              <a:rPr lang="en" sz="2400">
                <a:latin typeface="Arial"/>
                <a:ea typeface="Arial"/>
                <a:cs typeface="Arial"/>
                <a:sym typeface="Arial"/>
              </a:rPr>
              <a:t>Inspect the</a:t>
            </a:r>
            <a:r>
              <a:rPr lang="en" sz="2400">
                <a:latin typeface="Arial"/>
                <a:ea typeface="Arial"/>
                <a:cs typeface="Arial"/>
                <a:sym typeface="Arial"/>
              </a:rPr>
              <a:t> STAR output</a:t>
            </a:r>
            <a:endParaRPr sz="2400">
              <a:latin typeface="Arial"/>
              <a:ea typeface="Arial"/>
              <a:cs typeface="Arial"/>
              <a:sym typeface="Arial"/>
            </a:endParaRPr>
          </a:p>
          <a:p>
            <a:pPr indent="0" lvl="0" marL="457200" rtl="0" algn="l">
              <a:spcBef>
                <a:spcPts val="800"/>
              </a:spcBef>
              <a:spcAft>
                <a:spcPts val="0"/>
              </a:spcAft>
              <a:buNone/>
            </a:pPr>
            <a:r>
              <a:t/>
            </a:r>
            <a:endParaRPr sz="2400">
              <a:latin typeface="Arial"/>
              <a:ea typeface="Arial"/>
              <a:cs typeface="Arial"/>
              <a:sym typeface="Arial"/>
            </a:endParaRPr>
          </a:p>
          <a:p>
            <a:pPr indent="-381000" lvl="0" marL="457200" rtl="0" algn="l">
              <a:spcBef>
                <a:spcPts val="800"/>
              </a:spcBef>
              <a:spcAft>
                <a:spcPts val="0"/>
              </a:spcAft>
              <a:buSzPts val="2400"/>
              <a:buFont typeface="Arial"/>
              <a:buChar char="●"/>
            </a:pPr>
            <a:r>
              <a:rPr lang="en" sz="2400">
                <a:latin typeface="Arial"/>
                <a:ea typeface="Arial"/>
                <a:cs typeface="Arial"/>
                <a:sym typeface="Arial"/>
              </a:rPr>
              <a:t>How do the output files look?</a:t>
            </a:r>
            <a:endParaRPr sz="2400">
              <a:latin typeface="Arial"/>
              <a:ea typeface="Arial"/>
              <a:cs typeface="Arial"/>
              <a:sym typeface="Arial"/>
            </a:endParaRPr>
          </a:p>
        </p:txBody>
      </p:sp>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2" name="Shape 852"/>
        <p:cNvGrpSpPr/>
        <p:nvPr/>
      </p:nvGrpSpPr>
      <p:grpSpPr>
        <a:xfrm>
          <a:off x="0" y="0"/>
          <a:ext cx="0" cy="0"/>
          <a:chOff x="0" y="0"/>
          <a:chExt cx="0" cy="0"/>
        </a:xfrm>
      </p:grpSpPr>
      <p:sp>
        <p:nvSpPr>
          <p:cNvPr id="853" name="Google Shape;853;p108"/>
          <p:cNvSpPr txBox="1"/>
          <p:nvPr>
            <p:ph idx="1" type="body"/>
          </p:nvPr>
        </p:nvSpPr>
        <p:spPr>
          <a:xfrm>
            <a:off x="628650" y="1407362"/>
            <a:ext cx="7886700" cy="2951100"/>
          </a:xfrm>
          <a:prstGeom prst="rect">
            <a:avLst/>
          </a:prstGeom>
          <a:noFill/>
          <a:ln>
            <a:noFill/>
          </a:ln>
        </p:spPr>
        <p:txBody>
          <a:bodyPr anchorCtr="0" anchor="t" bIns="0" lIns="137150" spcFirstLastPara="1" rIns="0" wrap="square" tIns="0">
            <a:spAutoFit/>
          </a:bodyPr>
          <a:lstStyle/>
          <a:p>
            <a:pPr indent="-381000" lvl="0" marL="342900" rtl="0" algn="l">
              <a:lnSpc>
                <a:spcPct val="90000"/>
              </a:lnSpc>
              <a:spcBef>
                <a:spcPts val="0"/>
              </a:spcBef>
              <a:spcAft>
                <a:spcPts val="0"/>
              </a:spcAft>
              <a:buClr>
                <a:srgbClr val="002B42"/>
              </a:buClr>
              <a:buSzPts val="2200"/>
              <a:buFont typeface="Arial"/>
              <a:buChar char="●"/>
            </a:pPr>
            <a:r>
              <a:rPr lang="en" sz="2200"/>
              <a:t>Many. Example – </a:t>
            </a:r>
            <a:r>
              <a:rPr lang="en" sz="2200"/>
              <a:t>STAR, HISAT2, TopHat2, bowtie2, salmon, kallisto</a:t>
            </a:r>
            <a:r>
              <a:rPr lang="en" sz="2200"/>
              <a:t>, etc.</a:t>
            </a:r>
            <a:endParaRPr sz="2200"/>
          </a:p>
          <a:p>
            <a:pPr indent="-241300" lvl="0" marL="342900" rtl="0" algn="l">
              <a:lnSpc>
                <a:spcPct val="90000"/>
              </a:lnSpc>
              <a:spcBef>
                <a:spcPts val="800"/>
              </a:spcBef>
              <a:spcAft>
                <a:spcPts val="0"/>
              </a:spcAft>
              <a:buClr>
                <a:srgbClr val="002B42"/>
              </a:buClr>
              <a:buSzPts val="1700"/>
              <a:buFont typeface="Arial"/>
              <a:buNone/>
            </a:pPr>
            <a:r>
              <a:t/>
            </a:r>
            <a:endParaRPr sz="2200"/>
          </a:p>
          <a:p>
            <a:pPr indent="-381000" lvl="0" marL="342900" rtl="0" algn="l">
              <a:lnSpc>
                <a:spcPct val="90000"/>
              </a:lnSpc>
              <a:spcBef>
                <a:spcPts val="800"/>
              </a:spcBef>
              <a:spcAft>
                <a:spcPts val="0"/>
              </a:spcAft>
              <a:buClr>
                <a:srgbClr val="002B42"/>
              </a:buClr>
              <a:buSzPts val="2200"/>
              <a:buFont typeface="Arial"/>
              <a:buChar char="●"/>
            </a:pPr>
            <a:r>
              <a:rPr lang="en" sz="2200"/>
              <a:t>Differences in speed and memory requirement.</a:t>
            </a:r>
            <a:endParaRPr sz="2200"/>
          </a:p>
          <a:p>
            <a:pPr indent="-241300" lvl="0" marL="342900" rtl="0" algn="l">
              <a:lnSpc>
                <a:spcPct val="90000"/>
              </a:lnSpc>
              <a:spcBef>
                <a:spcPts val="800"/>
              </a:spcBef>
              <a:spcAft>
                <a:spcPts val="0"/>
              </a:spcAft>
              <a:buClr>
                <a:srgbClr val="002B42"/>
              </a:buClr>
              <a:buSzPts val="1700"/>
              <a:buFont typeface="Arial"/>
              <a:buNone/>
            </a:pPr>
            <a:r>
              <a:t/>
            </a:r>
            <a:endParaRPr sz="2200"/>
          </a:p>
          <a:p>
            <a:pPr indent="-381000" lvl="0" marL="342900" rtl="0" algn="l">
              <a:lnSpc>
                <a:spcPct val="90000"/>
              </a:lnSpc>
              <a:spcBef>
                <a:spcPts val="800"/>
              </a:spcBef>
              <a:spcAft>
                <a:spcPts val="0"/>
              </a:spcAft>
              <a:buClr>
                <a:srgbClr val="002B42"/>
              </a:buClr>
              <a:buSzPts val="2200"/>
              <a:buFont typeface="Arial"/>
              <a:buChar char="●"/>
            </a:pPr>
            <a:r>
              <a:rPr lang="en" sz="2200"/>
              <a:t>Pros and cons of each:</a:t>
            </a:r>
            <a:endParaRPr sz="2200"/>
          </a:p>
          <a:p>
            <a:pPr indent="-304800" lvl="1" marL="596900" rtl="0" algn="l">
              <a:lnSpc>
                <a:spcPct val="90000"/>
              </a:lnSpc>
              <a:spcBef>
                <a:spcPts val="400"/>
              </a:spcBef>
              <a:spcAft>
                <a:spcPts val="0"/>
              </a:spcAft>
              <a:buClr>
                <a:srgbClr val="002B42"/>
              </a:buClr>
              <a:buSzPts val="2200"/>
              <a:buChar char="●"/>
            </a:pPr>
            <a:r>
              <a:rPr lang="en" sz="2200"/>
              <a:t>Example: Some handle spliced alignment, others do not.</a:t>
            </a:r>
            <a:endParaRPr sz="2200"/>
          </a:p>
          <a:p>
            <a:pPr indent="-304800" lvl="1" marL="596900" rtl="0" algn="l">
              <a:lnSpc>
                <a:spcPct val="90000"/>
              </a:lnSpc>
              <a:spcBef>
                <a:spcPts val="400"/>
              </a:spcBef>
              <a:spcAft>
                <a:spcPts val="0"/>
              </a:spcAft>
              <a:buClr>
                <a:srgbClr val="002B42"/>
              </a:buClr>
              <a:buSzPts val="2200"/>
              <a:buChar char="●"/>
            </a:pPr>
            <a:r>
              <a:rPr lang="en" sz="2200"/>
              <a:t>…</a:t>
            </a:r>
            <a:endParaRPr sz="2200"/>
          </a:p>
        </p:txBody>
      </p:sp>
      <p:sp>
        <p:nvSpPr>
          <p:cNvPr id="854" name="Google Shape;854;p108"/>
          <p:cNvSpPr txBox="1"/>
          <p:nvPr/>
        </p:nvSpPr>
        <p:spPr>
          <a:xfrm>
            <a:off x="272400" y="152391"/>
            <a:ext cx="7886700" cy="7368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Alternative tools</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8" name="Shape 858"/>
        <p:cNvGrpSpPr/>
        <p:nvPr/>
      </p:nvGrpSpPr>
      <p:grpSpPr>
        <a:xfrm>
          <a:off x="0" y="0"/>
          <a:ext cx="0" cy="0"/>
          <a:chOff x="0" y="0"/>
          <a:chExt cx="0" cy="0"/>
        </a:xfrm>
      </p:grpSpPr>
      <p:sp>
        <p:nvSpPr>
          <p:cNvPr id="859" name="Google Shape;859;p109"/>
          <p:cNvSpPr txBox="1"/>
          <p:nvPr>
            <p:ph idx="1" type="body"/>
          </p:nvPr>
        </p:nvSpPr>
        <p:spPr>
          <a:xfrm>
            <a:off x="628650" y="1407362"/>
            <a:ext cx="7886700" cy="3307200"/>
          </a:xfrm>
          <a:prstGeom prst="rect">
            <a:avLst/>
          </a:prstGeom>
          <a:noFill/>
          <a:ln>
            <a:noFill/>
          </a:ln>
        </p:spPr>
        <p:txBody>
          <a:bodyPr anchorCtr="0" anchor="t" bIns="0" lIns="137150" spcFirstLastPara="1" rIns="0" wrap="square" tIns="0">
            <a:spAutoFit/>
          </a:bodyPr>
          <a:lstStyle/>
          <a:p>
            <a:pPr indent="-381000" lvl="0" marL="342900" rtl="0" algn="l">
              <a:lnSpc>
                <a:spcPct val="90000"/>
              </a:lnSpc>
              <a:spcBef>
                <a:spcPts val="0"/>
              </a:spcBef>
              <a:spcAft>
                <a:spcPts val="0"/>
              </a:spcAft>
              <a:buClr>
                <a:srgbClr val="002B42"/>
              </a:buClr>
              <a:buSzPts val="2200"/>
              <a:buFont typeface="Arial"/>
              <a:buChar char="●"/>
            </a:pPr>
            <a:r>
              <a:rPr lang="en" sz="2200"/>
              <a:t>Need to sort alignment report?</a:t>
            </a:r>
            <a:endParaRPr sz="2200"/>
          </a:p>
          <a:p>
            <a:pPr indent="-304800" lvl="1" marL="596900" rtl="0" algn="l">
              <a:lnSpc>
                <a:spcPct val="90000"/>
              </a:lnSpc>
              <a:spcBef>
                <a:spcPts val="400"/>
              </a:spcBef>
              <a:spcAft>
                <a:spcPts val="0"/>
              </a:spcAft>
              <a:buClr>
                <a:srgbClr val="002B42"/>
              </a:buClr>
              <a:buSzPts val="2200"/>
              <a:buChar char="●"/>
            </a:pPr>
            <a:r>
              <a:rPr lang="en" sz="2200"/>
              <a:t>samtools</a:t>
            </a:r>
            <a:endParaRPr sz="2200"/>
          </a:p>
          <a:p>
            <a:pPr indent="-165100" lvl="1" marL="596900" rtl="0" algn="l">
              <a:lnSpc>
                <a:spcPct val="90000"/>
              </a:lnSpc>
              <a:spcBef>
                <a:spcPts val="400"/>
              </a:spcBef>
              <a:spcAft>
                <a:spcPts val="0"/>
              </a:spcAft>
              <a:buClr>
                <a:srgbClr val="002B42"/>
              </a:buClr>
              <a:buSzPts val="1400"/>
              <a:buNone/>
            </a:pPr>
            <a:r>
              <a:t/>
            </a:r>
            <a:endParaRPr sz="2200"/>
          </a:p>
          <a:p>
            <a:pPr indent="-381000" lvl="0" marL="342900" rtl="0" algn="l">
              <a:lnSpc>
                <a:spcPct val="90000"/>
              </a:lnSpc>
              <a:spcBef>
                <a:spcPts val="800"/>
              </a:spcBef>
              <a:spcAft>
                <a:spcPts val="0"/>
              </a:spcAft>
              <a:buClr>
                <a:srgbClr val="002B42"/>
              </a:buClr>
              <a:buSzPts val="2200"/>
              <a:buFont typeface="Arial"/>
              <a:buChar char="●"/>
            </a:pPr>
            <a:r>
              <a:rPr lang="en" sz="2200"/>
              <a:t>Need to convert FASTQ to FASTA?</a:t>
            </a:r>
            <a:endParaRPr sz="2200"/>
          </a:p>
          <a:p>
            <a:pPr indent="-304800" lvl="1" marL="596900" rtl="0" algn="l">
              <a:lnSpc>
                <a:spcPct val="90000"/>
              </a:lnSpc>
              <a:spcBef>
                <a:spcPts val="400"/>
              </a:spcBef>
              <a:spcAft>
                <a:spcPts val="0"/>
              </a:spcAft>
              <a:buClr>
                <a:srgbClr val="002B42"/>
              </a:buClr>
              <a:buSzPts val="2200"/>
              <a:buChar char="●"/>
            </a:pPr>
            <a:r>
              <a:rPr lang="en" sz="2200"/>
              <a:t>fastx-toolkit</a:t>
            </a:r>
            <a:endParaRPr sz="2200"/>
          </a:p>
          <a:p>
            <a:pPr indent="-165100" lvl="1" marL="596900" rtl="0" algn="l">
              <a:lnSpc>
                <a:spcPct val="90000"/>
              </a:lnSpc>
              <a:spcBef>
                <a:spcPts val="400"/>
              </a:spcBef>
              <a:spcAft>
                <a:spcPts val="0"/>
              </a:spcAft>
              <a:buClr>
                <a:srgbClr val="002B42"/>
              </a:buClr>
              <a:buSzPts val="1400"/>
              <a:buNone/>
            </a:pPr>
            <a:r>
              <a:t/>
            </a:r>
            <a:endParaRPr sz="2200"/>
          </a:p>
          <a:p>
            <a:pPr indent="-381000" lvl="0" marL="342900" rtl="0" algn="l">
              <a:lnSpc>
                <a:spcPct val="90000"/>
              </a:lnSpc>
              <a:spcBef>
                <a:spcPts val="800"/>
              </a:spcBef>
              <a:spcAft>
                <a:spcPts val="0"/>
              </a:spcAft>
              <a:buClr>
                <a:srgbClr val="002B42"/>
              </a:buClr>
              <a:buSzPts val="2200"/>
              <a:buFont typeface="Arial"/>
              <a:buChar char="●"/>
            </a:pPr>
            <a:r>
              <a:rPr lang="en" sz="2200"/>
              <a:t>…</a:t>
            </a:r>
            <a:endParaRPr sz="2200"/>
          </a:p>
          <a:p>
            <a:pPr indent="-165100" lvl="1" marL="596900" rtl="0" algn="l">
              <a:lnSpc>
                <a:spcPct val="90000"/>
              </a:lnSpc>
              <a:spcBef>
                <a:spcPts val="400"/>
              </a:spcBef>
              <a:spcAft>
                <a:spcPts val="0"/>
              </a:spcAft>
              <a:buClr>
                <a:srgbClr val="002B42"/>
              </a:buClr>
              <a:buSzPts val="1400"/>
              <a:buNone/>
            </a:pPr>
            <a:r>
              <a:t/>
            </a:r>
            <a:endParaRPr sz="2200"/>
          </a:p>
          <a:p>
            <a:pPr indent="-381000" lvl="0" marL="342900" rtl="0" algn="l">
              <a:lnSpc>
                <a:spcPct val="90000"/>
              </a:lnSpc>
              <a:spcBef>
                <a:spcPts val="800"/>
              </a:spcBef>
              <a:spcAft>
                <a:spcPts val="0"/>
              </a:spcAft>
              <a:buClr>
                <a:srgbClr val="002B42"/>
              </a:buClr>
              <a:buSzPts val="2200"/>
              <a:buFont typeface="Arial"/>
              <a:buChar char="●"/>
            </a:pPr>
            <a:r>
              <a:rPr lang="en" sz="2200"/>
              <a:t>Google!</a:t>
            </a:r>
            <a:endParaRPr sz="2200"/>
          </a:p>
        </p:txBody>
      </p:sp>
      <p:sp>
        <p:nvSpPr>
          <p:cNvPr id="860" name="Google Shape;860;p109"/>
          <p:cNvSpPr txBox="1"/>
          <p:nvPr>
            <p:ph idx="12" type="sldNum"/>
          </p:nvPr>
        </p:nvSpPr>
        <p:spPr>
          <a:xfrm>
            <a:off x="4843463" y="3575447"/>
            <a:ext cx="1543200" cy="205500"/>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
        <p:nvSpPr>
          <p:cNvPr id="861" name="Google Shape;861;p109"/>
          <p:cNvSpPr txBox="1"/>
          <p:nvPr/>
        </p:nvSpPr>
        <p:spPr>
          <a:xfrm>
            <a:off x="272400" y="152391"/>
            <a:ext cx="7886700" cy="7368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Tools to manipulate files are available</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5" name="Shape 865"/>
        <p:cNvGrpSpPr/>
        <p:nvPr/>
      </p:nvGrpSpPr>
      <p:grpSpPr>
        <a:xfrm>
          <a:off x="0" y="0"/>
          <a:ext cx="0" cy="0"/>
          <a:chOff x="0" y="0"/>
          <a:chExt cx="0" cy="0"/>
        </a:xfrm>
      </p:grpSpPr>
      <p:sp>
        <p:nvSpPr>
          <p:cNvPr id="866" name="Google Shape;866;p110"/>
          <p:cNvSpPr txBox="1"/>
          <p:nvPr>
            <p:ph type="title"/>
          </p:nvPr>
        </p:nvSpPr>
        <p:spPr>
          <a:xfrm>
            <a:off x="120000" y="-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RNA-seq - analysis workflow</a:t>
            </a:r>
            <a:endParaRPr/>
          </a:p>
        </p:txBody>
      </p:sp>
      <p:sp>
        <p:nvSpPr>
          <p:cNvPr id="867" name="Google Shape;867;p110"/>
          <p:cNvSpPr txBox="1"/>
          <p:nvPr/>
        </p:nvSpPr>
        <p:spPr>
          <a:xfrm>
            <a:off x="43800" y="1450100"/>
            <a:ext cx="3125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Helvetica Neue"/>
                <a:ea typeface="Helvetica Neue"/>
                <a:cs typeface="Helvetica Neue"/>
                <a:sym typeface="Helvetica Neue"/>
              </a:rPr>
              <a:t>Session 1: Concepts + Demo</a:t>
            </a:r>
            <a:endParaRPr b="1" sz="1200">
              <a:solidFill>
                <a:srgbClr val="262626"/>
              </a:solidFill>
              <a:highlight>
                <a:srgbClr val="F7F6F3"/>
              </a:highlight>
            </a:endParaRPr>
          </a:p>
        </p:txBody>
      </p:sp>
      <p:sp>
        <p:nvSpPr>
          <p:cNvPr id="868" name="Google Shape;868;p110"/>
          <p:cNvSpPr/>
          <p:nvPr/>
        </p:nvSpPr>
        <p:spPr>
          <a:xfrm flipH="1">
            <a:off x="2835875" y="1034150"/>
            <a:ext cx="207300" cy="12486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9" name="Google Shape;869;p110"/>
          <p:cNvSpPr txBox="1"/>
          <p:nvPr/>
        </p:nvSpPr>
        <p:spPr>
          <a:xfrm>
            <a:off x="54700" y="3392888"/>
            <a:ext cx="31257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Helvetica Neue"/>
                <a:ea typeface="Helvetica Neue"/>
                <a:cs typeface="Helvetica Neue"/>
                <a:sym typeface="Helvetica Neue"/>
              </a:rPr>
              <a:t>Session 2: </a:t>
            </a:r>
            <a:r>
              <a:rPr b="1" lang="en">
                <a:solidFill>
                  <a:schemeClr val="dk1"/>
                </a:solidFill>
                <a:latin typeface="Helvetica Neue"/>
                <a:ea typeface="Helvetica Neue"/>
                <a:cs typeface="Helvetica Neue"/>
                <a:sym typeface="Helvetica Neue"/>
              </a:rPr>
              <a:t>Concepts + Demo</a:t>
            </a:r>
            <a:endParaRPr b="1" sz="1200">
              <a:solidFill>
                <a:srgbClr val="262626"/>
              </a:solidFill>
              <a:highlight>
                <a:srgbClr val="F7F6F3"/>
              </a:highlight>
            </a:endParaRPr>
          </a:p>
          <a:p>
            <a:pPr indent="0" lvl="0" marL="0" rtl="0" algn="l">
              <a:spcBef>
                <a:spcPts val="0"/>
              </a:spcBef>
              <a:spcAft>
                <a:spcPts val="0"/>
              </a:spcAft>
              <a:buNone/>
            </a:pPr>
            <a:r>
              <a:t/>
            </a:r>
            <a:endParaRPr b="1">
              <a:latin typeface="Helvetica Neue"/>
              <a:ea typeface="Helvetica Neue"/>
              <a:cs typeface="Helvetica Neue"/>
              <a:sym typeface="Helvetica Neue"/>
            </a:endParaRPr>
          </a:p>
        </p:txBody>
      </p:sp>
      <p:sp>
        <p:nvSpPr>
          <p:cNvPr id="870" name="Google Shape;870;p110"/>
          <p:cNvSpPr/>
          <p:nvPr/>
        </p:nvSpPr>
        <p:spPr>
          <a:xfrm>
            <a:off x="3316325" y="2030150"/>
            <a:ext cx="1993500" cy="493800"/>
          </a:xfrm>
          <a:prstGeom prst="roundRect">
            <a:avLst>
              <a:gd fmla="val 16667" name="adj"/>
            </a:avLst>
          </a:prstGeom>
          <a:solidFill>
            <a:srgbClr val="D5A6BD"/>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Sequencer: Reads</a:t>
            </a:r>
            <a:r>
              <a:rPr lang="en"/>
              <a:t> </a:t>
            </a:r>
            <a:r>
              <a:rPr b="1" lang="en">
                <a:solidFill>
                  <a:schemeClr val="accent2"/>
                </a:solidFill>
              </a:rPr>
              <a:t>Fastq</a:t>
            </a:r>
            <a:endParaRPr b="1">
              <a:solidFill>
                <a:schemeClr val="accent2"/>
              </a:solidFill>
            </a:endParaRPr>
          </a:p>
        </p:txBody>
      </p:sp>
      <p:sp>
        <p:nvSpPr>
          <p:cNvPr id="871" name="Google Shape;871;p110"/>
          <p:cNvSpPr/>
          <p:nvPr/>
        </p:nvSpPr>
        <p:spPr>
          <a:xfrm>
            <a:off x="5445750" y="2030150"/>
            <a:ext cx="1727700" cy="493800"/>
          </a:xfrm>
          <a:prstGeom prst="roundRect">
            <a:avLst>
              <a:gd fmla="val 16667" name="adj"/>
            </a:avLst>
          </a:prstGeom>
          <a:solidFill>
            <a:srgbClr val="F6B26B"/>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None/>
            </a:pPr>
            <a:r>
              <a:rPr b="1" lang="en">
                <a:solidFill>
                  <a:schemeClr val="accent2"/>
                </a:solidFill>
              </a:rPr>
              <a:t>FastQC </a:t>
            </a:r>
            <a:endParaRPr b="1">
              <a:solidFill>
                <a:schemeClr val="accent2"/>
              </a:solidFill>
            </a:endParaRPr>
          </a:p>
        </p:txBody>
      </p:sp>
      <p:sp>
        <p:nvSpPr>
          <p:cNvPr id="872" name="Google Shape;872;p110"/>
          <p:cNvSpPr/>
          <p:nvPr/>
        </p:nvSpPr>
        <p:spPr>
          <a:xfrm>
            <a:off x="3316325" y="3283863"/>
            <a:ext cx="1993500" cy="493800"/>
          </a:xfrm>
          <a:prstGeom prst="roundRect">
            <a:avLst>
              <a:gd fmla="val 16667" name="adj"/>
            </a:avLst>
          </a:prstGeom>
          <a:solidFill>
            <a:srgbClr val="D5A6BD"/>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Alignment/Mapping</a:t>
            </a:r>
            <a:endParaRPr b="1"/>
          </a:p>
          <a:p>
            <a:pPr indent="0" lvl="0" marL="0" rtl="0" algn="ctr">
              <a:spcBef>
                <a:spcPts val="0"/>
              </a:spcBef>
              <a:spcAft>
                <a:spcPts val="0"/>
              </a:spcAft>
              <a:buNone/>
            </a:pPr>
            <a:r>
              <a:rPr b="1" lang="en">
                <a:solidFill>
                  <a:schemeClr val="accent2"/>
                </a:solidFill>
              </a:rPr>
              <a:t>STAR</a:t>
            </a:r>
            <a:r>
              <a:rPr lang="en"/>
              <a:t> </a:t>
            </a:r>
            <a:endParaRPr/>
          </a:p>
        </p:txBody>
      </p:sp>
      <p:sp>
        <p:nvSpPr>
          <p:cNvPr id="873" name="Google Shape;873;p110"/>
          <p:cNvSpPr/>
          <p:nvPr/>
        </p:nvSpPr>
        <p:spPr>
          <a:xfrm>
            <a:off x="3316325" y="3886175"/>
            <a:ext cx="1993500" cy="493800"/>
          </a:xfrm>
          <a:prstGeom prst="roundRect">
            <a:avLst>
              <a:gd fmla="val 16667" name="adj"/>
            </a:avLst>
          </a:prstGeom>
          <a:solidFill>
            <a:srgbClr val="EAD1DC"/>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1200">
                <a:solidFill>
                  <a:schemeClr val="dk1"/>
                </a:solidFill>
              </a:rPr>
              <a:t>Counting Reads </a:t>
            </a:r>
            <a:endParaRPr b="1" sz="1200">
              <a:solidFill>
                <a:schemeClr val="dk1"/>
              </a:solidFill>
            </a:endParaRPr>
          </a:p>
          <a:p>
            <a:pPr indent="0" lvl="0" marL="0" rtl="0" algn="ctr">
              <a:spcBef>
                <a:spcPts val="0"/>
              </a:spcBef>
              <a:spcAft>
                <a:spcPts val="0"/>
              </a:spcAft>
              <a:buNone/>
            </a:pPr>
            <a:r>
              <a:rPr b="1" lang="en">
                <a:solidFill>
                  <a:schemeClr val="accent2"/>
                </a:solidFill>
              </a:rPr>
              <a:t>featureCounts</a:t>
            </a:r>
            <a:endParaRPr b="1" sz="1200"/>
          </a:p>
        </p:txBody>
      </p:sp>
      <p:sp>
        <p:nvSpPr>
          <p:cNvPr id="874" name="Google Shape;874;p110"/>
          <p:cNvSpPr/>
          <p:nvPr/>
        </p:nvSpPr>
        <p:spPr>
          <a:xfrm>
            <a:off x="3316325" y="2681575"/>
            <a:ext cx="1993500" cy="493800"/>
          </a:xfrm>
          <a:prstGeom prst="roundRect">
            <a:avLst>
              <a:gd fmla="val 16667" name="adj"/>
            </a:avLst>
          </a:prstGeom>
          <a:solidFill>
            <a:srgbClr val="D5A6BD"/>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Trimming</a:t>
            </a:r>
            <a:endParaRPr b="1"/>
          </a:p>
          <a:p>
            <a:pPr indent="0" lvl="0" marL="0" rtl="0" algn="ctr">
              <a:spcBef>
                <a:spcPts val="0"/>
              </a:spcBef>
              <a:spcAft>
                <a:spcPts val="0"/>
              </a:spcAft>
              <a:buNone/>
            </a:pPr>
            <a:r>
              <a:rPr b="1" lang="en">
                <a:solidFill>
                  <a:schemeClr val="accent2"/>
                </a:solidFill>
              </a:rPr>
              <a:t>cutadapt</a:t>
            </a:r>
            <a:endParaRPr b="1">
              <a:solidFill>
                <a:schemeClr val="accent2"/>
              </a:solidFill>
            </a:endParaRPr>
          </a:p>
        </p:txBody>
      </p:sp>
      <p:sp>
        <p:nvSpPr>
          <p:cNvPr id="875" name="Google Shape;875;p110"/>
          <p:cNvSpPr/>
          <p:nvPr/>
        </p:nvSpPr>
        <p:spPr>
          <a:xfrm>
            <a:off x="5445750" y="2681575"/>
            <a:ext cx="1727700" cy="493800"/>
          </a:xfrm>
          <a:prstGeom prst="roundRect">
            <a:avLst>
              <a:gd fmla="val 16667" name="adj"/>
            </a:avLst>
          </a:prstGeom>
          <a:solidFill>
            <a:srgbClr val="F6B26B"/>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rPr b="1" lang="en">
                <a:solidFill>
                  <a:schemeClr val="accent2"/>
                </a:solidFill>
              </a:rPr>
              <a:t>FastQC</a:t>
            </a:r>
            <a:endParaRPr b="1">
              <a:solidFill>
                <a:schemeClr val="accent2"/>
              </a:solidFill>
            </a:endParaRPr>
          </a:p>
        </p:txBody>
      </p:sp>
      <p:sp>
        <p:nvSpPr>
          <p:cNvPr id="876" name="Google Shape;876;p110"/>
          <p:cNvSpPr/>
          <p:nvPr/>
        </p:nvSpPr>
        <p:spPr>
          <a:xfrm>
            <a:off x="5445750" y="3283875"/>
            <a:ext cx="1727700" cy="493800"/>
          </a:xfrm>
          <a:prstGeom prst="roundRect">
            <a:avLst>
              <a:gd fmla="val 16667" name="adj"/>
            </a:avLst>
          </a:prstGeom>
          <a:solidFill>
            <a:srgbClr val="F6B26B"/>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877" name="Google Shape;877;p110"/>
          <p:cNvSpPr/>
          <p:nvPr/>
        </p:nvSpPr>
        <p:spPr>
          <a:xfrm>
            <a:off x="3316325" y="776450"/>
            <a:ext cx="1993500" cy="493800"/>
          </a:xfrm>
          <a:prstGeom prst="roundRect">
            <a:avLst>
              <a:gd fmla="val 16667" name="adj"/>
            </a:avLst>
          </a:prstGeom>
          <a:solidFill>
            <a:srgbClr val="D5A6BD"/>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Biological samples</a:t>
            </a:r>
            <a:endParaRPr b="1">
              <a:solidFill>
                <a:schemeClr val="accent2"/>
              </a:solidFill>
            </a:endParaRPr>
          </a:p>
        </p:txBody>
      </p:sp>
      <p:sp>
        <p:nvSpPr>
          <p:cNvPr id="878" name="Google Shape;878;p110"/>
          <p:cNvSpPr/>
          <p:nvPr/>
        </p:nvSpPr>
        <p:spPr>
          <a:xfrm>
            <a:off x="3316325" y="1403288"/>
            <a:ext cx="1993500" cy="493800"/>
          </a:xfrm>
          <a:prstGeom prst="roundRect">
            <a:avLst>
              <a:gd fmla="val 16667" name="adj"/>
            </a:avLst>
          </a:prstGeom>
          <a:solidFill>
            <a:srgbClr val="D5A6BD"/>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Library preparation</a:t>
            </a:r>
            <a:endParaRPr b="1">
              <a:solidFill>
                <a:schemeClr val="accent2"/>
              </a:solidFill>
            </a:endParaRPr>
          </a:p>
        </p:txBody>
      </p:sp>
      <p:sp>
        <p:nvSpPr>
          <p:cNvPr id="879" name="Google Shape;879;p110"/>
          <p:cNvSpPr/>
          <p:nvPr/>
        </p:nvSpPr>
        <p:spPr>
          <a:xfrm>
            <a:off x="5445750" y="3893249"/>
            <a:ext cx="1727700" cy="493800"/>
          </a:xfrm>
          <a:prstGeom prst="roundRect">
            <a:avLst>
              <a:gd fmla="val 16667" name="adj"/>
            </a:avLst>
          </a:prstGeom>
          <a:solidFill>
            <a:srgbClr val="FCE5CD"/>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880" name="Google Shape;880;p110"/>
          <p:cNvSpPr/>
          <p:nvPr/>
        </p:nvSpPr>
        <p:spPr>
          <a:xfrm flipH="1">
            <a:off x="2879475" y="2788325"/>
            <a:ext cx="207300" cy="15162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81" name="Google Shape;881;p110"/>
          <p:cNvPicPr preferRelativeResize="0"/>
          <p:nvPr/>
        </p:nvPicPr>
        <p:blipFill>
          <a:blip r:embed="rId3">
            <a:alphaModFix/>
          </a:blip>
          <a:stretch>
            <a:fillRect/>
          </a:stretch>
        </p:blipFill>
        <p:spPr>
          <a:xfrm>
            <a:off x="3043175" y="449250"/>
            <a:ext cx="615600" cy="615600"/>
          </a:xfrm>
          <a:prstGeom prst="rect">
            <a:avLst/>
          </a:prstGeom>
          <a:noFill/>
          <a:ln>
            <a:noFill/>
          </a:ln>
        </p:spPr>
      </p:pic>
      <p:pic>
        <p:nvPicPr>
          <p:cNvPr id="882" name="Google Shape;882;p110"/>
          <p:cNvPicPr preferRelativeResize="0"/>
          <p:nvPr/>
        </p:nvPicPr>
        <p:blipFill>
          <a:blip r:embed="rId3">
            <a:alphaModFix/>
          </a:blip>
          <a:stretch>
            <a:fillRect/>
          </a:stretch>
        </p:blipFill>
        <p:spPr>
          <a:xfrm>
            <a:off x="3043175" y="1070325"/>
            <a:ext cx="615600" cy="615600"/>
          </a:xfrm>
          <a:prstGeom prst="rect">
            <a:avLst/>
          </a:prstGeom>
          <a:noFill/>
          <a:ln>
            <a:noFill/>
          </a:ln>
        </p:spPr>
      </p:pic>
      <p:pic>
        <p:nvPicPr>
          <p:cNvPr id="883" name="Google Shape;883;p110"/>
          <p:cNvPicPr preferRelativeResize="0"/>
          <p:nvPr/>
        </p:nvPicPr>
        <p:blipFill>
          <a:blip r:embed="rId3">
            <a:alphaModFix/>
          </a:blip>
          <a:stretch>
            <a:fillRect/>
          </a:stretch>
        </p:blipFill>
        <p:spPr>
          <a:xfrm>
            <a:off x="3043175" y="1668113"/>
            <a:ext cx="615600" cy="615600"/>
          </a:xfrm>
          <a:prstGeom prst="rect">
            <a:avLst/>
          </a:prstGeom>
          <a:noFill/>
          <a:ln>
            <a:noFill/>
          </a:ln>
        </p:spPr>
      </p:pic>
      <p:pic>
        <p:nvPicPr>
          <p:cNvPr id="884" name="Google Shape;884;p110"/>
          <p:cNvPicPr preferRelativeResize="0"/>
          <p:nvPr/>
        </p:nvPicPr>
        <p:blipFill>
          <a:blip r:embed="rId3">
            <a:alphaModFix/>
          </a:blip>
          <a:stretch>
            <a:fillRect/>
          </a:stretch>
        </p:blipFill>
        <p:spPr>
          <a:xfrm>
            <a:off x="3043175" y="2282675"/>
            <a:ext cx="615600" cy="615600"/>
          </a:xfrm>
          <a:prstGeom prst="rect">
            <a:avLst/>
          </a:prstGeom>
          <a:noFill/>
          <a:ln>
            <a:noFill/>
          </a:ln>
        </p:spPr>
      </p:pic>
      <p:pic>
        <p:nvPicPr>
          <p:cNvPr id="885" name="Google Shape;885;p110"/>
          <p:cNvPicPr preferRelativeResize="0"/>
          <p:nvPr/>
        </p:nvPicPr>
        <p:blipFill>
          <a:blip r:embed="rId3">
            <a:alphaModFix/>
          </a:blip>
          <a:stretch>
            <a:fillRect/>
          </a:stretch>
        </p:blipFill>
        <p:spPr>
          <a:xfrm>
            <a:off x="5233350" y="1668113"/>
            <a:ext cx="615600" cy="615600"/>
          </a:xfrm>
          <a:prstGeom prst="rect">
            <a:avLst/>
          </a:prstGeom>
          <a:noFill/>
          <a:ln>
            <a:noFill/>
          </a:ln>
        </p:spPr>
      </p:pic>
      <p:pic>
        <p:nvPicPr>
          <p:cNvPr id="886" name="Google Shape;886;p110"/>
          <p:cNvPicPr preferRelativeResize="0"/>
          <p:nvPr/>
        </p:nvPicPr>
        <p:blipFill>
          <a:blip r:embed="rId3">
            <a:alphaModFix/>
          </a:blip>
          <a:stretch>
            <a:fillRect/>
          </a:stretch>
        </p:blipFill>
        <p:spPr>
          <a:xfrm>
            <a:off x="5233350" y="2282675"/>
            <a:ext cx="615600" cy="615600"/>
          </a:xfrm>
          <a:prstGeom prst="rect">
            <a:avLst/>
          </a:prstGeom>
          <a:noFill/>
          <a:ln>
            <a:noFill/>
          </a:ln>
        </p:spPr>
      </p:pic>
      <p:pic>
        <p:nvPicPr>
          <p:cNvPr id="887" name="Google Shape;887;p110"/>
          <p:cNvPicPr preferRelativeResize="0"/>
          <p:nvPr/>
        </p:nvPicPr>
        <p:blipFill>
          <a:blip r:embed="rId3">
            <a:alphaModFix/>
          </a:blip>
          <a:stretch>
            <a:fillRect/>
          </a:stretch>
        </p:blipFill>
        <p:spPr>
          <a:xfrm>
            <a:off x="3075450" y="2897263"/>
            <a:ext cx="615600" cy="615600"/>
          </a:xfrm>
          <a:prstGeom prst="rect">
            <a:avLst/>
          </a:prstGeom>
          <a:noFill/>
          <a:ln>
            <a:noFill/>
          </a:ln>
        </p:spPr>
      </p:pic>
      <p:pic>
        <p:nvPicPr>
          <p:cNvPr id="888" name="Google Shape;888;p110"/>
          <p:cNvPicPr preferRelativeResize="0"/>
          <p:nvPr/>
        </p:nvPicPr>
        <p:blipFill>
          <a:blip r:embed="rId3">
            <a:alphaModFix/>
          </a:blip>
          <a:stretch>
            <a:fillRect/>
          </a:stretch>
        </p:blipFill>
        <p:spPr>
          <a:xfrm>
            <a:off x="5233350" y="2855813"/>
            <a:ext cx="615600" cy="615600"/>
          </a:xfrm>
          <a:prstGeom prst="rect">
            <a:avLst/>
          </a:prstGeom>
          <a:noFill/>
          <a:ln>
            <a:noFill/>
          </a:ln>
        </p:spPr>
      </p:pic>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2" name="Shape 892"/>
        <p:cNvGrpSpPr/>
        <p:nvPr/>
      </p:nvGrpSpPr>
      <p:grpSpPr>
        <a:xfrm>
          <a:off x="0" y="0"/>
          <a:ext cx="0" cy="0"/>
          <a:chOff x="0" y="0"/>
          <a:chExt cx="0" cy="0"/>
        </a:xfrm>
      </p:grpSpPr>
      <p:sp>
        <p:nvSpPr>
          <p:cNvPr id="893" name="Google Shape;893;p111"/>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Knowledge check</a:t>
            </a:r>
            <a:endParaRPr/>
          </a:p>
        </p:txBody>
      </p:sp>
      <p:sp>
        <p:nvSpPr>
          <p:cNvPr id="894" name="Google Shape;894;p111"/>
          <p:cNvSpPr txBox="1"/>
          <p:nvPr>
            <p:ph idx="1" type="body"/>
          </p:nvPr>
        </p:nvSpPr>
        <p:spPr>
          <a:xfrm>
            <a:off x="628650" y="1369219"/>
            <a:ext cx="7886700" cy="3263400"/>
          </a:xfrm>
          <a:prstGeom prst="rect">
            <a:avLst/>
          </a:prstGeom>
        </p:spPr>
        <p:txBody>
          <a:bodyPr anchorCtr="0" anchor="t" bIns="0" lIns="0" spcFirstLastPara="1" rIns="0" wrap="square" tIns="0">
            <a:normAutofit/>
          </a:bodyPr>
          <a:lstStyle/>
          <a:p>
            <a:pPr indent="0" lvl="0" marL="0" rtl="0" algn="l">
              <a:spcBef>
                <a:spcPts val="800"/>
              </a:spcBef>
              <a:spcAft>
                <a:spcPts val="0"/>
              </a:spcAft>
              <a:buNone/>
            </a:pPr>
            <a:r>
              <a:rPr lang="en"/>
              <a:t>Which information do you find in a SAM/BAM file</a:t>
            </a:r>
            <a:r>
              <a:rPr lang="en"/>
              <a:t>? </a:t>
            </a:r>
            <a:endParaRPr/>
          </a:p>
          <a:p>
            <a:pPr indent="-317500" lvl="0" marL="914400" rtl="0" algn="l">
              <a:spcBef>
                <a:spcPts val="800"/>
              </a:spcBef>
              <a:spcAft>
                <a:spcPts val="0"/>
              </a:spcAft>
              <a:buSzPts val="1400"/>
              <a:buAutoNum type="arabicPeriod"/>
            </a:pPr>
            <a:r>
              <a:rPr lang="en"/>
              <a:t>Sequences, like a FASTQ file</a:t>
            </a:r>
            <a:endParaRPr/>
          </a:p>
          <a:p>
            <a:pPr indent="-317500" lvl="0" marL="914400" rtl="0" algn="l">
              <a:spcBef>
                <a:spcPts val="0"/>
              </a:spcBef>
              <a:spcAft>
                <a:spcPts val="0"/>
              </a:spcAft>
              <a:buSzPts val="1400"/>
              <a:buAutoNum type="arabicPeriod"/>
            </a:pPr>
            <a:r>
              <a:rPr lang="en"/>
              <a:t>Location of the read on the chromosome</a:t>
            </a:r>
            <a:endParaRPr/>
          </a:p>
          <a:p>
            <a:pPr indent="-317500" lvl="0" marL="914400" rtl="0" algn="l">
              <a:spcBef>
                <a:spcPts val="0"/>
              </a:spcBef>
              <a:spcAft>
                <a:spcPts val="0"/>
              </a:spcAft>
              <a:buSzPts val="1400"/>
              <a:buAutoNum type="arabicPeriod"/>
            </a:pPr>
            <a:r>
              <a:rPr lang="en"/>
              <a:t>Mapping quality</a:t>
            </a:r>
            <a:endParaRPr/>
          </a:p>
          <a:p>
            <a:pPr indent="-317500" lvl="0" marL="914400" rtl="0" algn="l">
              <a:spcBef>
                <a:spcPts val="0"/>
              </a:spcBef>
              <a:spcAft>
                <a:spcPts val="0"/>
              </a:spcAft>
              <a:buSzPts val="1400"/>
              <a:buAutoNum type="arabicPeriod"/>
            </a:pPr>
            <a:r>
              <a:rPr lang="en"/>
              <a:t>All of the above</a:t>
            </a:r>
            <a:endParaRPr/>
          </a:p>
        </p:txBody>
      </p:sp>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8" name="Shape 898"/>
        <p:cNvGrpSpPr/>
        <p:nvPr/>
      </p:nvGrpSpPr>
      <p:grpSpPr>
        <a:xfrm>
          <a:off x="0" y="0"/>
          <a:ext cx="0" cy="0"/>
          <a:chOff x="0" y="0"/>
          <a:chExt cx="0" cy="0"/>
        </a:xfrm>
      </p:grpSpPr>
      <p:sp>
        <p:nvSpPr>
          <p:cNvPr id="899" name="Google Shape;899;p112"/>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Knowledge check</a:t>
            </a:r>
            <a:endParaRPr/>
          </a:p>
        </p:txBody>
      </p:sp>
      <p:sp>
        <p:nvSpPr>
          <p:cNvPr id="900" name="Google Shape;900;p112"/>
          <p:cNvSpPr txBox="1"/>
          <p:nvPr>
            <p:ph idx="1" type="body"/>
          </p:nvPr>
        </p:nvSpPr>
        <p:spPr>
          <a:xfrm>
            <a:off x="628650" y="1369219"/>
            <a:ext cx="7886700" cy="3263400"/>
          </a:xfrm>
          <a:prstGeom prst="rect">
            <a:avLst/>
          </a:prstGeom>
        </p:spPr>
        <p:txBody>
          <a:bodyPr anchorCtr="0" anchor="t" bIns="0" lIns="0" spcFirstLastPara="1" rIns="0" wrap="square" tIns="0">
            <a:normAutofit/>
          </a:bodyPr>
          <a:lstStyle/>
          <a:p>
            <a:pPr indent="0" lvl="0" marL="0" rtl="0" algn="l">
              <a:spcBef>
                <a:spcPts val="800"/>
              </a:spcBef>
              <a:spcAft>
                <a:spcPts val="0"/>
              </a:spcAft>
              <a:buNone/>
            </a:pPr>
            <a:r>
              <a:rPr lang="en"/>
              <a:t>Which information do you find in a SAM/BAM file? </a:t>
            </a:r>
            <a:endParaRPr/>
          </a:p>
          <a:p>
            <a:pPr indent="-317500" lvl="0" marL="914400" rtl="0" algn="l">
              <a:spcBef>
                <a:spcPts val="800"/>
              </a:spcBef>
              <a:spcAft>
                <a:spcPts val="0"/>
              </a:spcAft>
              <a:buSzPts val="1400"/>
              <a:buAutoNum type="arabicPeriod"/>
            </a:pPr>
            <a:r>
              <a:rPr lang="en"/>
              <a:t>Sequences, like a FASTQ file</a:t>
            </a:r>
            <a:endParaRPr/>
          </a:p>
          <a:p>
            <a:pPr indent="-317500" lvl="0" marL="914400" rtl="0" algn="l">
              <a:spcBef>
                <a:spcPts val="0"/>
              </a:spcBef>
              <a:spcAft>
                <a:spcPts val="0"/>
              </a:spcAft>
              <a:buSzPts val="1400"/>
              <a:buAutoNum type="arabicPeriod"/>
            </a:pPr>
            <a:r>
              <a:rPr lang="en"/>
              <a:t>Location of the read on the chromosome</a:t>
            </a:r>
            <a:endParaRPr/>
          </a:p>
          <a:p>
            <a:pPr indent="-317500" lvl="0" marL="914400" rtl="0" algn="l">
              <a:spcBef>
                <a:spcPts val="0"/>
              </a:spcBef>
              <a:spcAft>
                <a:spcPts val="0"/>
              </a:spcAft>
              <a:buSzPts val="1400"/>
              <a:buAutoNum type="arabicPeriod"/>
            </a:pPr>
            <a:r>
              <a:rPr lang="en"/>
              <a:t>Mapping quality</a:t>
            </a:r>
            <a:endParaRPr/>
          </a:p>
          <a:p>
            <a:pPr indent="-317500" lvl="0" marL="914400" rtl="0" algn="l">
              <a:spcBef>
                <a:spcPts val="0"/>
              </a:spcBef>
              <a:spcAft>
                <a:spcPts val="0"/>
              </a:spcAft>
              <a:buClr>
                <a:schemeClr val="accent6"/>
              </a:buClr>
              <a:buSzPts val="1400"/>
              <a:buAutoNum type="arabicPeriod"/>
            </a:pPr>
            <a:r>
              <a:rPr b="1" lang="en">
                <a:solidFill>
                  <a:schemeClr val="accent6"/>
                </a:solidFill>
              </a:rPr>
              <a:t>All of the above</a:t>
            </a:r>
            <a:endParaRPr b="1">
              <a:solidFill>
                <a:schemeClr val="accent6"/>
              </a:solidFill>
            </a:endParaRPr>
          </a:p>
        </p:txBody>
      </p:sp>
      <p:pic>
        <p:nvPicPr>
          <p:cNvPr id="901" name="Google Shape;901;p112"/>
          <p:cNvPicPr preferRelativeResize="0"/>
          <p:nvPr/>
        </p:nvPicPr>
        <p:blipFill>
          <a:blip r:embed="rId3">
            <a:alphaModFix/>
          </a:blip>
          <a:stretch>
            <a:fillRect/>
          </a:stretch>
        </p:blipFill>
        <p:spPr>
          <a:xfrm>
            <a:off x="2485375" y="2998425"/>
            <a:ext cx="6564777" cy="2145076"/>
          </a:xfrm>
          <a:prstGeom prst="rect">
            <a:avLst/>
          </a:prstGeom>
          <a:noFill/>
          <a:ln>
            <a:noFill/>
          </a:ln>
        </p:spPr>
      </p:pic>
      <p:sp>
        <p:nvSpPr>
          <p:cNvPr id="902" name="Google Shape;902;p112"/>
          <p:cNvSpPr/>
          <p:nvPr/>
        </p:nvSpPr>
        <p:spPr>
          <a:xfrm>
            <a:off x="2107875" y="4733700"/>
            <a:ext cx="583500" cy="137400"/>
          </a:xfrm>
          <a:prstGeom prst="rightArrow">
            <a:avLst>
              <a:gd fmla="val 50000" name="adj1"/>
              <a:gd fmla="val 50000" name="adj2"/>
            </a:avLst>
          </a:prstGeom>
          <a:solidFill>
            <a:schemeClr val="accent6"/>
          </a:solidFill>
          <a:ln cap="flat" cmpd="sng" w="9525">
            <a:solidFill>
              <a:schemeClr val="accent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3" name="Google Shape;903;p112"/>
          <p:cNvSpPr/>
          <p:nvPr/>
        </p:nvSpPr>
        <p:spPr>
          <a:xfrm>
            <a:off x="2192475" y="3768600"/>
            <a:ext cx="583500" cy="137400"/>
          </a:xfrm>
          <a:prstGeom prst="rightArrow">
            <a:avLst>
              <a:gd fmla="val 50000" name="adj1"/>
              <a:gd fmla="val 50000" name="adj2"/>
            </a:avLst>
          </a:prstGeom>
          <a:solidFill>
            <a:schemeClr val="accent6"/>
          </a:solidFill>
          <a:ln cap="flat" cmpd="sng" w="9525">
            <a:solidFill>
              <a:schemeClr val="accent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4" name="Google Shape;904;p112"/>
          <p:cNvSpPr/>
          <p:nvPr/>
        </p:nvSpPr>
        <p:spPr>
          <a:xfrm>
            <a:off x="2192475" y="3906000"/>
            <a:ext cx="583500" cy="137400"/>
          </a:xfrm>
          <a:prstGeom prst="rightArrow">
            <a:avLst>
              <a:gd fmla="val 50000" name="adj1"/>
              <a:gd fmla="val 50000" name="adj2"/>
            </a:avLst>
          </a:prstGeom>
          <a:solidFill>
            <a:schemeClr val="accent6"/>
          </a:solidFill>
          <a:ln cap="flat" cmpd="sng" w="9525">
            <a:solidFill>
              <a:schemeClr val="accent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8" name="Shape 908"/>
        <p:cNvGrpSpPr/>
        <p:nvPr/>
      </p:nvGrpSpPr>
      <p:grpSpPr>
        <a:xfrm>
          <a:off x="0" y="0"/>
          <a:ext cx="0" cy="0"/>
          <a:chOff x="0" y="0"/>
          <a:chExt cx="0" cy="0"/>
        </a:xfrm>
      </p:grpSpPr>
      <p:sp>
        <p:nvSpPr>
          <p:cNvPr id="909" name="Google Shape;909;p113"/>
          <p:cNvSpPr txBox="1"/>
          <p:nvPr>
            <p:ph type="title"/>
          </p:nvPr>
        </p:nvSpPr>
        <p:spPr>
          <a:xfrm>
            <a:off x="114300" y="156025"/>
            <a:ext cx="8453100" cy="7368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en"/>
              <a:t>How many reads overlap annotated regions?</a:t>
            </a:r>
            <a:endParaRPr/>
          </a:p>
        </p:txBody>
      </p:sp>
      <p:sp>
        <p:nvSpPr>
          <p:cNvPr id="910" name="Google Shape;910;p113"/>
          <p:cNvSpPr txBox="1"/>
          <p:nvPr>
            <p:ph idx="1" type="body"/>
          </p:nvPr>
        </p:nvSpPr>
        <p:spPr>
          <a:xfrm>
            <a:off x="308925" y="785369"/>
            <a:ext cx="7886700" cy="32634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sz="100">
              <a:solidFill>
                <a:schemeClr val="accent2"/>
              </a:solidFill>
              <a:latin typeface="Arial"/>
              <a:ea typeface="Arial"/>
              <a:cs typeface="Arial"/>
              <a:sym typeface="Arial"/>
            </a:endParaRPr>
          </a:p>
          <a:p>
            <a:pPr indent="-368300" lvl="0" marL="457200" rtl="0" algn="l">
              <a:spcBef>
                <a:spcPts val="1000"/>
              </a:spcBef>
              <a:spcAft>
                <a:spcPts val="0"/>
              </a:spcAft>
              <a:buClr>
                <a:srgbClr val="002B42"/>
              </a:buClr>
              <a:buSzPts val="2200"/>
              <a:buFont typeface="Arial"/>
              <a:buChar char="●"/>
            </a:pPr>
            <a:r>
              <a:rPr lang="en" sz="2200">
                <a:solidFill>
                  <a:srgbClr val="002B42"/>
                </a:solidFill>
                <a:latin typeface="Arial"/>
                <a:ea typeface="Arial"/>
                <a:cs typeface="Arial"/>
                <a:sym typeface="Arial"/>
              </a:rPr>
              <a:t>Need annotation information</a:t>
            </a:r>
            <a:endParaRPr sz="2200">
              <a:solidFill>
                <a:srgbClr val="002B42"/>
              </a:solidFill>
              <a:latin typeface="Arial"/>
              <a:ea typeface="Arial"/>
              <a:cs typeface="Arial"/>
              <a:sym typeface="Arial"/>
            </a:endParaRPr>
          </a:p>
          <a:p>
            <a:pPr indent="0" lvl="0" marL="457200" rtl="0" algn="l">
              <a:spcBef>
                <a:spcPts val="1000"/>
              </a:spcBef>
              <a:spcAft>
                <a:spcPts val="0"/>
              </a:spcAft>
              <a:buNone/>
            </a:pPr>
            <a:r>
              <a:t/>
            </a:r>
            <a:endParaRPr sz="2200">
              <a:latin typeface="Arial"/>
              <a:ea typeface="Arial"/>
              <a:cs typeface="Arial"/>
              <a:sym typeface="Arial"/>
            </a:endParaRPr>
          </a:p>
          <a:p>
            <a:pPr indent="-368300" lvl="0" marL="457200" rtl="0" algn="l">
              <a:spcBef>
                <a:spcPts val="1000"/>
              </a:spcBef>
              <a:spcAft>
                <a:spcPts val="0"/>
              </a:spcAft>
              <a:buClr>
                <a:srgbClr val="002B42"/>
              </a:buClr>
              <a:buSzPts val="2200"/>
              <a:buFont typeface="Arial"/>
              <a:buChar char="●"/>
            </a:pPr>
            <a:r>
              <a:rPr lang="en" sz="2200">
                <a:solidFill>
                  <a:srgbClr val="002B42"/>
                </a:solidFill>
                <a:latin typeface="Arial"/>
                <a:ea typeface="Arial"/>
                <a:cs typeface="Arial"/>
                <a:sym typeface="Arial"/>
              </a:rPr>
              <a:t>Need alignment information</a:t>
            </a:r>
            <a:endParaRPr sz="2200">
              <a:solidFill>
                <a:srgbClr val="002B42"/>
              </a:solidFill>
              <a:latin typeface="Arial"/>
              <a:ea typeface="Arial"/>
              <a:cs typeface="Arial"/>
              <a:sym typeface="Arial"/>
            </a:endParaRPr>
          </a:p>
          <a:p>
            <a:pPr indent="0" lvl="0" marL="457200" rtl="0" algn="l">
              <a:spcBef>
                <a:spcPts val="1000"/>
              </a:spcBef>
              <a:spcAft>
                <a:spcPts val="0"/>
              </a:spcAft>
              <a:buNone/>
            </a:pPr>
            <a:r>
              <a:t/>
            </a:r>
            <a:endParaRPr sz="2200">
              <a:latin typeface="Arial"/>
              <a:ea typeface="Arial"/>
              <a:cs typeface="Arial"/>
              <a:sym typeface="Arial"/>
            </a:endParaRPr>
          </a:p>
          <a:p>
            <a:pPr indent="-368300" lvl="0" marL="457200" rtl="0" algn="l">
              <a:spcBef>
                <a:spcPts val="1000"/>
              </a:spcBef>
              <a:spcAft>
                <a:spcPts val="0"/>
              </a:spcAft>
              <a:buSzPts val="2200"/>
              <a:buFont typeface="Arial"/>
              <a:buChar char="●"/>
            </a:pPr>
            <a:r>
              <a:rPr lang="en" sz="2200">
                <a:solidFill>
                  <a:srgbClr val="002B42"/>
                </a:solidFill>
                <a:latin typeface="Arial"/>
                <a:ea typeface="Arial"/>
                <a:cs typeface="Arial"/>
                <a:sym typeface="Arial"/>
              </a:rPr>
              <a:t>Use </a:t>
            </a:r>
            <a:r>
              <a:rPr lang="en" sz="2200" u="sng">
                <a:solidFill>
                  <a:schemeClr val="hlink"/>
                </a:solidFill>
                <a:latin typeface="Arial"/>
                <a:ea typeface="Arial"/>
                <a:cs typeface="Arial"/>
                <a:sym typeface="Arial"/>
                <a:hlinkClick r:id="rId3"/>
              </a:rPr>
              <a:t>featureCounts</a:t>
            </a:r>
            <a:endParaRPr sz="2200">
              <a:latin typeface="Arial"/>
              <a:ea typeface="Arial"/>
              <a:cs typeface="Arial"/>
              <a:sym typeface="Arial"/>
            </a:endParaRPr>
          </a:p>
          <a:p>
            <a:pPr indent="0" lvl="0" marL="457200" rtl="0" algn="l">
              <a:spcBef>
                <a:spcPts val="0"/>
              </a:spcBef>
              <a:spcAft>
                <a:spcPts val="0"/>
              </a:spcAft>
              <a:buNone/>
            </a:pPr>
            <a:r>
              <a:t/>
            </a:r>
            <a:endParaRPr sz="1500">
              <a:solidFill>
                <a:schemeClr val="accent2"/>
              </a:solidFill>
              <a:latin typeface="Arial"/>
              <a:ea typeface="Arial"/>
              <a:cs typeface="Arial"/>
              <a:sym typeface="Arial"/>
            </a:endParaRPr>
          </a:p>
          <a:p>
            <a:pPr indent="0" lvl="0" marL="457200" rtl="0" algn="l">
              <a:spcBef>
                <a:spcPts val="0"/>
              </a:spcBef>
              <a:spcAft>
                <a:spcPts val="0"/>
              </a:spcAft>
              <a:buNone/>
            </a:pPr>
            <a:r>
              <a:t/>
            </a:r>
            <a:endParaRPr sz="1500">
              <a:solidFill>
                <a:schemeClr val="accent2"/>
              </a:solidFill>
              <a:latin typeface="Arial"/>
              <a:ea typeface="Arial"/>
              <a:cs typeface="Arial"/>
              <a:sym typeface="Arial"/>
            </a:endParaRPr>
          </a:p>
        </p:txBody>
      </p:sp>
      <p:pic>
        <p:nvPicPr>
          <p:cNvPr id="911" name="Google Shape;911;p113"/>
          <p:cNvPicPr preferRelativeResize="0"/>
          <p:nvPr/>
        </p:nvPicPr>
        <p:blipFill>
          <a:blip r:embed="rId4">
            <a:alphaModFix/>
          </a:blip>
          <a:stretch>
            <a:fillRect/>
          </a:stretch>
        </p:blipFill>
        <p:spPr>
          <a:xfrm>
            <a:off x="5626050" y="785375"/>
            <a:ext cx="3313975" cy="4187325"/>
          </a:xfrm>
          <a:prstGeom prst="rect">
            <a:avLst/>
          </a:prstGeom>
          <a:noFill/>
          <a:ln>
            <a:noFill/>
          </a:ln>
        </p:spPr>
      </p:pic>
      <p:pic>
        <p:nvPicPr>
          <p:cNvPr id="912" name="Google Shape;912;p113"/>
          <p:cNvPicPr preferRelativeResize="0"/>
          <p:nvPr/>
        </p:nvPicPr>
        <p:blipFill>
          <a:blip r:embed="rId5">
            <a:alphaModFix/>
          </a:blip>
          <a:stretch>
            <a:fillRect/>
          </a:stretch>
        </p:blipFill>
        <p:spPr>
          <a:xfrm>
            <a:off x="114300" y="3389202"/>
            <a:ext cx="5362826" cy="1342949"/>
          </a:xfrm>
          <a:prstGeom prst="rect">
            <a:avLst/>
          </a:prstGeom>
          <a:noFill/>
          <a:ln>
            <a:noFill/>
          </a:ln>
        </p:spPr>
      </p:pic>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6" name="Shape 916"/>
        <p:cNvGrpSpPr/>
        <p:nvPr/>
      </p:nvGrpSpPr>
      <p:grpSpPr>
        <a:xfrm>
          <a:off x="0" y="0"/>
          <a:ext cx="0" cy="0"/>
          <a:chOff x="0" y="0"/>
          <a:chExt cx="0" cy="0"/>
        </a:xfrm>
      </p:grpSpPr>
      <p:sp>
        <p:nvSpPr>
          <p:cNvPr id="917" name="Google Shape;917;p114"/>
          <p:cNvSpPr txBox="1"/>
          <p:nvPr>
            <p:ph type="title"/>
          </p:nvPr>
        </p:nvSpPr>
        <p:spPr>
          <a:xfrm>
            <a:off x="117475" y="155448"/>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Estimation of the strandness</a:t>
            </a:r>
            <a:endParaRPr/>
          </a:p>
        </p:txBody>
      </p:sp>
      <p:pic>
        <p:nvPicPr>
          <p:cNvPr id="918" name="Google Shape;918;p114"/>
          <p:cNvPicPr preferRelativeResize="0"/>
          <p:nvPr/>
        </p:nvPicPr>
        <p:blipFill>
          <a:blip r:embed="rId3">
            <a:alphaModFix/>
          </a:blip>
          <a:stretch>
            <a:fillRect/>
          </a:stretch>
        </p:blipFill>
        <p:spPr>
          <a:xfrm>
            <a:off x="319925" y="838241"/>
            <a:ext cx="4407407" cy="3637007"/>
          </a:xfrm>
          <a:prstGeom prst="rect">
            <a:avLst/>
          </a:prstGeom>
          <a:noFill/>
          <a:ln>
            <a:noFill/>
          </a:ln>
        </p:spPr>
      </p:pic>
      <p:sp>
        <p:nvSpPr>
          <p:cNvPr id="919" name="Google Shape;919;p114"/>
          <p:cNvSpPr txBox="1"/>
          <p:nvPr/>
        </p:nvSpPr>
        <p:spPr>
          <a:xfrm>
            <a:off x="4938550" y="874125"/>
            <a:ext cx="4129200" cy="2493600"/>
          </a:xfrm>
          <a:prstGeom prst="rect">
            <a:avLst/>
          </a:prstGeom>
          <a:noFill/>
          <a:ln>
            <a:noFill/>
          </a:ln>
        </p:spPr>
        <p:txBody>
          <a:bodyPr anchorCtr="0" anchor="t" bIns="91425" lIns="91425" spcFirstLastPara="1" rIns="91425" wrap="square" tIns="91425">
            <a:spAutoFit/>
          </a:bodyPr>
          <a:lstStyle/>
          <a:p>
            <a:pPr indent="-323850" lvl="0" marL="457200" rtl="0" algn="l">
              <a:spcBef>
                <a:spcPts val="0"/>
              </a:spcBef>
              <a:spcAft>
                <a:spcPts val="0"/>
              </a:spcAft>
              <a:buSzPts val="1500"/>
              <a:buChar char="●"/>
            </a:pPr>
            <a:r>
              <a:rPr lang="en" sz="1500"/>
              <a:t>In a stranded forward library, reads map mostly on the genes located on forward strand (here gene1). </a:t>
            </a:r>
            <a:endParaRPr sz="1500"/>
          </a:p>
          <a:p>
            <a:pPr indent="0" lvl="0" marL="457200" rtl="0" algn="l">
              <a:spcBef>
                <a:spcPts val="0"/>
              </a:spcBef>
              <a:spcAft>
                <a:spcPts val="0"/>
              </a:spcAft>
              <a:buNone/>
            </a:pPr>
            <a:r>
              <a:t/>
            </a:r>
            <a:endParaRPr sz="1500"/>
          </a:p>
          <a:p>
            <a:pPr indent="-323850" lvl="0" marL="457200" rtl="0" algn="l">
              <a:spcBef>
                <a:spcPts val="0"/>
              </a:spcBef>
              <a:spcAft>
                <a:spcPts val="0"/>
              </a:spcAft>
              <a:buSzPts val="1500"/>
              <a:buChar char="●"/>
            </a:pPr>
            <a:r>
              <a:rPr lang="en" sz="1500"/>
              <a:t>With stranded reverse library, reads map mostly on genes on the reverse strand (here gene2).</a:t>
            </a:r>
            <a:endParaRPr sz="1500"/>
          </a:p>
          <a:p>
            <a:pPr indent="0" lvl="0" marL="457200" rtl="0" algn="l">
              <a:spcBef>
                <a:spcPts val="0"/>
              </a:spcBef>
              <a:spcAft>
                <a:spcPts val="0"/>
              </a:spcAft>
              <a:buNone/>
            </a:pPr>
            <a:r>
              <a:rPr lang="en" sz="1500"/>
              <a:t> </a:t>
            </a:r>
            <a:endParaRPr sz="1500"/>
          </a:p>
          <a:p>
            <a:pPr indent="-323850" lvl="0" marL="457200" rtl="0" algn="l">
              <a:spcBef>
                <a:spcPts val="0"/>
              </a:spcBef>
              <a:spcAft>
                <a:spcPts val="0"/>
              </a:spcAft>
              <a:buSzPts val="1500"/>
              <a:buChar char="●"/>
            </a:pPr>
            <a:r>
              <a:rPr lang="en" sz="1500"/>
              <a:t>With unstranded library, reads maps on genes on both strands.</a:t>
            </a:r>
            <a:endParaRPr sz="1500"/>
          </a:p>
        </p:txBody>
      </p:sp>
      <p:sp>
        <p:nvSpPr>
          <p:cNvPr id="920" name="Google Shape;920;p114"/>
          <p:cNvSpPr txBox="1"/>
          <p:nvPr/>
        </p:nvSpPr>
        <p:spPr>
          <a:xfrm>
            <a:off x="63925" y="4778550"/>
            <a:ext cx="63060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rgbClr val="666666"/>
                </a:solidFill>
              </a:rPr>
              <a:t>Image s</a:t>
            </a:r>
            <a:r>
              <a:rPr lang="en" sz="1200">
                <a:solidFill>
                  <a:srgbClr val="666666"/>
                </a:solidFill>
              </a:rPr>
              <a:t>ource: </a:t>
            </a:r>
            <a:r>
              <a:rPr lang="en" sz="1200">
                <a:solidFill>
                  <a:srgbClr val="666666"/>
                </a:solidFill>
              </a:rPr>
              <a:t>https://training.galaxyproject.org/training-material/</a:t>
            </a:r>
            <a:endParaRPr sz="1200">
              <a:solidFill>
                <a:srgbClr val="666666"/>
              </a:solidFill>
            </a:endParaRPr>
          </a:p>
        </p:txBody>
      </p:sp>
      <p:pic>
        <p:nvPicPr>
          <p:cNvPr id="921" name="Google Shape;921;p114"/>
          <p:cNvPicPr preferRelativeResize="0"/>
          <p:nvPr/>
        </p:nvPicPr>
        <p:blipFill>
          <a:blip r:embed="rId4">
            <a:alphaModFix/>
          </a:blip>
          <a:stretch>
            <a:fillRect/>
          </a:stretch>
        </p:blipFill>
        <p:spPr>
          <a:xfrm>
            <a:off x="4997625" y="3367725"/>
            <a:ext cx="4011050" cy="1720500"/>
          </a:xfrm>
          <a:prstGeom prst="rect">
            <a:avLst/>
          </a:prstGeom>
          <a:noFill/>
          <a:ln>
            <a:noFill/>
          </a:ln>
        </p:spPr>
      </p:pic>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5" name="Shape 925"/>
        <p:cNvGrpSpPr/>
        <p:nvPr/>
      </p:nvGrpSpPr>
      <p:grpSpPr>
        <a:xfrm>
          <a:off x="0" y="0"/>
          <a:ext cx="0" cy="0"/>
          <a:chOff x="0" y="0"/>
          <a:chExt cx="0" cy="0"/>
        </a:xfrm>
      </p:grpSpPr>
      <p:sp>
        <p:nvSpPr>
          <p:cNvPr id="926" name="Google Shape;926;p115"/>
          <p:cNvSpPr txBox="1"/>
          <p:nvPr>
            <p:ph type="title"/>
          </p:nvPr>
        </p:nvSpPr>
        <p:spPr>
          <a:xfrm>
            <a:off x="114300" y="156025"/>
            <a:ext cx="84531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featureCounts input/output</a:t>
            </a:r>
            <a:endParaRPr/>
          </a:p>
        </p:txBody>
      </p:sp>
      <p:sp>
        <p:nvSpPr>
          <p:cNvPr id="927" name="Google Shape;927;p115"/>
          <p:cNvSpPr txBox="1"/>
          <p:nvPr>
            <p:ph idx="1" type="body"/>
          </p:nvPr>
        </p:nvSpPr>
        <p:spPr>
          <a:xfrm>
            <a:off x="308925" y="785369"/>
            <a:ext cx="7886700" cy="3263400"/>
          </a:xfrm>
          <a:prstGeom prst="rect">
            <a:avLst/>
          </a:prstGeom>
        </p:spPr>
        <p:txBody>
          <a:bodyPr anchorCtr="0" anchor="t" bIns="0" lIns="0" spcFirstLastPara="1" rIns="0" wrap="square" tIns="0">
            <a:noAutofit/>
          </a:bodyPr>
          <a:lstStyle/>
          <a:p>
            <a:pPr indent="-387350" lvl="0" marL="457200" rtl="0" algn="l">
              <a:spcBef>
                <a:spcPts val="1000"/>
              </a:spcBef>
              <a:spcAft>
                <a:spcPts val="0"/>
              </a:spcAft>
              <a:buSzPts val="2500"/>
              <a:buFont typeface="Arial"/>
              <a:buChar char="●"/>
            </a:pPr>
            <a:r>
              <a:rPr lang="en" sz="2500">
                <a:latin typeface="Arial"/>
                <a:ea typeface="Arial"/>
                <a:cs typeface="Arial"/>
                <a:sym typeface="Arial"/>
              </a:rPr>
              <a:t>Input: </a:t>
            </a:r>
            <a:endParaRPr sz="2500">
              <a:latin typeface="Arial"/>
              <a:ea typeface="Arial"/>
              <a:cs typeface="Arial"/>
              <a:sym typeface="Arial"/>
            </a:endParaRPr>
          </a:p>
          <a:p>
            <a:pPr indent="-387350" lvl="1" marL="914400" rtl="0" algn="l">
              <a:spcBef>
                <a:spcPts val="0"/>
              </a:spcBef>
              <a:spcAft>
                <a:spcPts val="0"/>
              </a:spcAft>
              <a:buSzPts val="2500"/>
              <a:buFont typeface="Arial"/>
              <a:buChar char="○"/>
            </a:pPr>
            <a:r>
              <a:rPr lang="en" sz="2500">
                <a:latin typeface="Arial"/>
                <a:ea typeface="Arial"/>
                <a:cs typeface="Arial"/>
                <a:sym typeface="Arial"/>
              </a:rPr>
              <a:t>BAM file</a:t>
            </a:r>
            <a:endParaRPr sz="2500">
              <a:latin typeface="Arial"/>
              <a:ea typeface="Arial"/>
              <a:cs typeface="Arial"/>
              <a:sym typeface="Arial"/>
            </a:endParaRPr>
          </a:p>
          <a:p>
            <a:pPr indent="-387350" lvl="1" marL="914400" rtl="0" algn="l">
              <a:spcBef>
                <a:spcPts val="0"/>
              </a:spcBef>
              <a:spcAft>
                <a:spcPts val="0"/>
              </a:spcAft>
              <a:buSzPts val="2500"/>
              <a:buFont typeface="Arial"/>
              <a:buChar char="○"/>
            </a:pPr>
            <a:r>
              <a:rPr lang="en" sz="2500">
                <a:latin typeface="Arial"/>
                <a:ea typeface="Arial"/>
                <a:cs typeface="Arial"/>
                <a:sym typeface="Arial"/>
              </a:rPr>
              <a:t>GTF file</a:t>
            </a:r>
            <a:endParaRPr sz="2500">
              <a:latin typeface="Arial"/>
              <a:ea typeface="Arial"/>
              <a:cs typeface="Arial"/>
              <a:sym typeface="Arial"/>
            </a:endParaRPr>
          </a:p>
          <a:p>
            <a:pPr indent="0" lvl="0" marL="457200" rtl="0" algn="l">
              <a:spcBef>
                <a:spcPts val="1000"/>
              </a:spcBef>
              <a:spcAft>
                <a:spcPts val="0"/>
              </a:spcAft>
              <a:buNone/>
            </a:pPr>
            <a:r>
              <a:t/>
            </a:r>
            <a:endParaRPr sz="2500">
              <a:latin typeface="Arial"/>
              <a:ea typeface="Arial"/>
              <a:cs typeface="Arial"/>
              <a:sym typeface="Arial"/>
            </a:endParaRPr>
          </a:p>
          <a:p>
            <a:pPr indent="-387350" lvl="0" marL="457200" rtl="0" algn="l">
              <a:spcBef>
                <a:spcPts val="1000"/>
              </a:spcBef>
              <a:spcAft>
                <a:spcPts val="0"/>
              </a:spcAft>
              <a:buSzPts val="2500"/>
              <a:buFont typeface="Arial"/>
              <a:buChar char="●"/>
            </a:pPr>
            <a:r>
              <a:rPr lang="en" sz="2500">
                <a:latin typeface="Arial"/>
                <a:ea typeface="Arial"/>
                <a:cs typeface="Arial"/>
                <a:sym typeface="Arial"/>
              </a:rPr>
              <a:t>Output: </a:t>
            </a:r>
            <a:endParaRPr sz="2500">
              <a:latin typeface="Arial"/>
              <a:ea typeface="Arial"/>
              <a:cs typeface="Arial"/>
              <a:sym typeface="Arial"/>
            </a:endParaRPr>
          </a:p>
          <a:p>
            <a:pPr indent="-387350" lvl="1" marL="914400" rtl="0" algn="l">
              <a:spcBef>
                <a:spcPts val="0"/>
              </a:spcBef>
              <a:spcAft>
                <a:spcPts val="0"/>
              </a:spcAft>
              <a:buSzPts val="2500"/>
              <a:buFont typeface="Arial"/>
              <a:buChar char="○"/>
            </a:pPr>
            <a:r>
              <a:rPr lang="en" sz="2500">
                <a:latin typeface="Arial"/>
                <a:ea typeface="Arial"/>
                <a:cs typeface="Arial"/>
                <a:sym typeface="Arial"/>
              </a:rPr>
              <a:t>count matrix (text file)</a:t>
            </a:r>
            <a:endParaRPr sz="2500">
              <a:latin typeface="Arial"/>
              <a:ea typeface="Arial"/>
              <a:cs typeface="Arial"/>
              <a:sym typeface="Arial"/>
            </a:endParaRPr>
          </a:p>
          <a:p>
            <a:pPr indent="-387350" lvl="1" marL="914400" rtl="0" algn="l">
              <a:spcBef>
                <a:spcPts val="0"/>
              </a:spcBef>
              <a:spcAft>
                <a:spcPts val="0"/>
              </a:spcAft>
              <a:buSzPts val="2500"/>
              <a:buFont typeface="Arial"/>
              <a:buChar char="○"/>
            </a:pPr>
            <a:r>
              <a:rPr lang="en" sz="2500">
                <a:latin typeface="Arial"/>
                <a:ea typeface="Arial"/>
                <a:cs typeface="Arial"/>
                <a:sym typeface="Arial"/>
              </a:rPr>
              <a:t>a summary file</a:t>
            </a:r>
            <a:endParaRPr sz="2500">
              <a:latin typeface="Arial"/>
              <a:ea typeface="Arial"/>
              <a:cs typeface="Arial"/>
              <a:sym typeface="Arial"/>
            </a:endParaRPr>
          </a:p>
          <a:p>
            <a:pPr indent="0" lvl="0" marL="457200" rtl="0" algn="l">
              <a:spcBef>
                <a:spcPts val="0"/>
              </a:spcBef>
              <a:spcAft>
                <a:spcPts val="0"/>
              </a:spcAft>
              <a:buNone/>
            </a:pPr>
            <a:r>
              <a:t/>
            </a:r>
            <a:endParaRPr sz="1800">
              <a:solidFill>
                <a:schemeClr val="accent2"/>
              </a:solidFill>
              <a:latin typeface="Arial"/>
              <a:ea typeface="Arial"/>
              <a:cs typeface="Arial"/>
              <a:sym typeface="Arial"/>
            </a:endParaRPr>
          </a:p>
          <a:p>
            <a:pPr indent="0" lvl="0" marL="457200" rtl="0" algn="l">
              <a:spcBef>
                <a:spcPts val="0"/>
              </a:spcBef>
              <a:spcAft>
                <a:spcPts val="0"/>
              </a:spcAft>
              <a:buNone/>
            </a:pPr>
            <a:r>
              <a:t/>
            </a:r>
            <a:endParaRPr sz="1800">
              <a:solidFill>
                <a:schemeClr val="accent2"/>
              </a:solidFill>
              <a:latin typeface="Arial"/>
              <a:ea typeface="Arial"/>
              <a:cs typeface="Arial"/>
              <a:sym typeface="Arial"/>
            </a:endParaRPr>
          </a:p>
        </p:txBody>
      </p:sp>
      <p:pic>
        <p:nvPicPr>
          <p:cNvPr id="928" name="Google Shape;928;p115"/>
          <p:cNvPicPr preferRelativeResize="0"/>
          <p:nvPr/>
        </p:nvPicPr>
        <p:blipFill>
          <a:blip r:embed="rId3">
            <a:alphaModFix/>
          </a:blip>
          <a:stretch>
            <a:fillRect/>
          </a:stretch>
        </p:blipFill>
        <p:spPr>
          <a:xfrm>
            <a:off x="5361548" y="1721525"/>
            <a:ext cx="3728625" cy="337067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35"/>
          <p:cNvSpPr txBox="1"/>
          <p:nvPr>
            <p:ph type="title"/>
          </p:nvPr>
        </p:nvSpPr>
        <p:spPr>
          <a:xfrm>
            <a:off x="120000" y="-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RNA-seq - analysis workflow</a:t>
            </a:r>
            <a:endParaRPr/>
          </a:p>
        </p:txBody>
      </p:sp>
      <p:sp>
        <p:nvSpPr>
          <p:cNvPr id="158" name="Google Shape;158;p35"/>
          <p:cNvSpPr txBox="1"/>
          <p:nvPr/>
        </p:nvSpPr>
        <p:spPr>
          <a:xfrm>
            <a:off x="5309825" y="4387050"/>
            <a:ext cx="3125700" cy="7695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b="1" lang="en">
                <a:solidFill>
                  <a:schemeClr val="accent5"/>
                </a:solidFill>
                <a:latin typeface="Helvetica Neue"/>
                <a:ea typeface="Helvetica Neue"/>
                <a:cs typeface="Helvetica Neue"/>
                <a:sym typeface="Helvetica Neue"/>
              </a:rPr>
              <a:t>Intermediate RNA-seq  workshop</a:t>
            </a:r>
            <a:endParaRPr b="1">
              <a:solidFill>
                <a:schemeClr val="accent5"/>
              </a:solidFill>
              <a:latin typeface="Helvetica Neue"/>
              <a:ea typeface="Helvetica Neue"/>
              <a:cs typeface="Helvetica Neue"/>
              <a:sym typeface="Helvetica Neue"/>
            </a:endParaRPr>
          </a:p>
          <a:p>
            <a:pPr indent="0" lvl="0" marL="0" rtl="0" algn="r">
              <a:spcBef>
                <a:spcPts val="0"/>
              </a:spcBef>
              <a:spcAft>
                <a:spcPts val="0"/>
              </a:spcAft>
              <a:buNone/>
            </a:pPr>
            <a:r>
              <a:rPr b="1" lang="en" sz="1200">
                <a:solidFill>
                  <a:srgbClr val="262626"/>
                </a:solidFill>
                <a:highlight>
                  <a:srgbClr val="F7F6F3"/>
                </a:highlight>
              </a:rPr>
              <a:t>March 21, 2022 9a-12p</a:t>
            </a:r>
            <a:endParaRPr b="1" sz="1200">
              <a:solidFill>
                <a:srgbClr val="262626"/>
              </a:solidFill>
              <a:highlight>
                <a:srgbClr val="F7F6F3"/>
              </a:highlight>
            </a:endParaRPr>
          </a:p>
          <a:p>
            <a:pPr indent="0" lvl="0" marL="0" rtl="0" algn="r">
              <a:spcBef>
                <a:spcPts val="0"/>
              </a:spcBef>
              <a:spcAft>
                <a:spcPts val="0"/>
              </a:spcAft>
              <a:buNone/>
            </a:pPr>
            <a:r>
              <a:rPr b="1" lang="en" sz="1200">
                <a:solidFill>
                  <a:srgbClr val="262626"/>
                </a:solidFill>
                <a:highlight>
                  <a:srgbClr val="F7F6F3"/>
                </a:highlight>
              </a:rPr>
              <a:t>Please </a:t>
            </a:r>
            <a:r>
              <a:rPr b="1" lang="en" sz="1200" u="sng">
                <a:solidFill>
                  <a:schemeClr val="hlink"/>
                </a:solidFill>
                <a:highlight>
                  <a:srgbClr val="F7F6F3"/>
                </a:highlight>
                <a:hlinkClick r:id="rId3"/>
              </a:rPr>
              <a:t>register</a:t>
            </a:r>
            <a:r>
              <a:rPr b="1" lang="en" sz="1200">
                <a:solidFill>
                  <a:srgbClr val="262626"/>
                </a:solidFill>
                <a:highlight>
                  <a:srgbClr val="F7F6F3"/>
                </a:highlight>
              </a:rPr>
              <a:t>!</a:t>
            </a:r>
            <a:endParaRPr b="1" sz="1200">
              <a:solidFill>
                <a:srgbClr val="262626"/>
              </a:solidFill>
              <a:highlight>
                <a:srgbClr val="F7F6F3"/>
              </a:highlight>
            </a:endParaRPr>
          </a:p>
        </p:txBody>
      </p:sp>
      <p:sp>
        <p:nvSpPr>
          <p:cNvPr id="159" name="Google Shape;159;p35"/>
          <p:cNvSpPr txBox="1"/>
          <p:nvPr/>
        </p:nvSpPr>
        <p:spPr>
          <a:xfrm>
            <a:off x="43800" y="1450100"/>
            <a:ext cx="3125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Helvetica Neue"/>
                <a:ea typeface="Helvetica Neue"/>
                <a:cs typeface="Helvetica Neue"/>
                <a:sym typeface="Helvetica Neue"/>
              </a:rPr>
              <a:t>Session 1: C</a:t>
            </a:r>
            <a:r>
              <a:rPr b="1" lang="en">
                <a:latin typeface="Helvetica Neue"/>
                <a:ea typeface="Helvetica Neue"/>
                <a:cs typeface="Helvetica Neue"/>
                <a:sym typeface="Helvetica Neue"/>
              </a:rPr>
              <a:t>oncepts </a:t>
            </a:r>
            <a:r>
              <a:rPr b="1" lang="en">
                <a:latin typeface="Helvetica Neue"/>
                <a:ea typeface="Helvetica Neue"/>
                <a:cs typeface="Helvetica Neue"/>
                <a:sym typeface="Helvetica Neue"/>
              </a:rPr>
              <a:t>+ Demo</a:t>
            </a:r>
            <a:endParaRPr b="1" sz="1200">
              <a:solidFill>
                <a:srgbClr val="262626"/>
              </a:solidFill>
              <a:highlight>
                <a:srgbClr val="F7F6F3"/>
              </a:highlight>
            </a:endParaRPr>
          </a:p>
        </p:txBody>
      </p:sp>
      <p:sp>
        <p:nvSpPr>
          <p:cNvPr id="160" name="Google Shape;160;p35"/>
          <p:cNvSpPr/>
          <p:nvPr/>
        </p:nvSpPr>
        <p:spPr>
          <a:xfrm flipH="1">
            <a:off x="2835875" y="1034150"/>
            <a:ext cx="207300" cy="13074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 name="Google Shape;161;p35"/>
          <p:cNvSpPr txBox="1"/>
          <p:nvPr/>
        </p:nvSpPr>
        <p:spPr>
          <a:xfrm>
            <a:off x="54700" y="3392888"/>
            <a:ext cx="31257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Helvetica Neue"/>
                <a:ea typeface="Helvetica Neue"/>
                <a:cs typeface="Helvetica Neue"/>
                <a:sym typeface="Helvetica Neue"/>
              </a:rPr>
              <a:t>Session 2: </a:t>
            </a:r>
            <a:r>
              <a:rPr b="1" lang="en">
                <a:solidFill>
                  <a:schemeClr val="dk1"/>
                </a:solidFill>
                <a:latin typeface="Helvetica Neue"/>
                <a:ea typeface="Helvetica Neue"/>
                <a:cs typeface="Helvetica Neue"/>
                <a:sym typeface="Helvetica Neue"/>
              </a:rPr>
              <a:t>Concepts + Demo</a:t>
            </a:r>
            <a:endParaRPr b="1" sz="1200">
              <a:solidFill>
                <a:srgbClr val="262626"/>
              </a:solidFill>
              <a:highlight>
                <a:srgbClr val="F7F6F3"/>
              </a:highlight>
            </a:endParaRPr>
          </a:p>
          <a:p>
            <a:pPr indent="0" lvl="0" marL="0" rtl="0" algn="l">
              <a:spcBef>
                <a:spcPts val="0"/>
              </a:spcBef>
              <a:spcAft>
                <a:spcPts val="0"/>
              </a:spcAft>
              <a:buNone/>
            </a:pPr>
            <a:r>
              <a:t/>
            </a:r>
            <a:endParaRPr b="1">
              <a:latin typeface="Helvetica Neue"/>
              <a:ea typeface="Helvetica Neue"/>
              <a:cs typeface="Helvetica Neue"/>
              <a:sym typeface="Helvetica Neue"/>
            </a:endParaRPr>
          </a:p>
        </p:txBody>
      </p:sp>
      <p:sp>
        <p:nvSpPr>
          <p:cNvPr id="162" name="Google Shape;162;p35"/>
          <p:cNvSpPr/>
          <p:nvPr/>
        </p:nvSpPr>
        <p:spPr>
          <a:xfrm>
            <a:off x="3316325" y="2030150"/>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Sequencer: Reads</a:t>
            </a:r>
            <a:r>
              <a:rPr lang="en"/>
              <a:t> </a:t>
            </a:r>
            <a:r>
              <a:rPr b="1" lang="en">
                <a:solidFill>
                  <a:schemeClr val="accent2"/>
                </a:solidFill>
              </a:rPr>
              <a:t>Fastq</a:t>
            </a:r>
            <a:endParaRPr b="1">
              <a:solidFill>
                <a:schemeClr val="accent2"/>
              </a:solidFill>
            </a:endParaRPr>
          </a:p>
        </p:txBody>
      </p:sp>
      <p:sp>
        <p:nvSpPr>
          <p:cNvPr id="163" name="Google Shape;163;p35"/>
          <p:cNvSpPr/>
          <p:nvPr/>
        </p:nvSpPr>
        <p:spPr>
          <a:xfrm>
            <a:off x="5445750" y="2030150"/>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None/>
            </a:pPr>
            <a:r>
              <a:rPr b="1" lang="en">
                <a:solidFill>
                  <a:schemeClr val="accent2"/>
                </a:solidFill>
              </a:rPr>
              <a:t>FastQC </a:t>
            </a:r>
            <a:endParaRPr b="1">
              <a:solidFill>
                <a:schemeClr val="accent2"/>
              </a:solidFill>
            </a:endParaRPr>
          </a:p>
        </p:txBody>
      </p:sp>
      <p:sp>
        <p:nvSpPr>
          <p:cNvPr id="164" name="Google Shape;164;p35"/>
          <p:cNvSpPr/>
          <p:nvPr/>
        </p:nvSpPr>
        <p:spPr>
          <a:xfrm>
            <a:off x="3316325" y="3283863"/>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Alignment/Mapping</a:t>
            </a:r>
            <a:endParaRPr b="1"/>
          </a:p>
          <a:p>
            <a:pPr indent="0" lvl="0" marL="0" rtl="0" algn="ctr">
              <a:spcBef>
                <a:spcPts val="0"/>
              </a:spcBef>
              <a:spcAft>
                <a:spcPts val="0"/>
              </a:spcAft>
              <a:buNone/>
            </a:pPr>
            <a:r>
              <a:rPr b="1" lang="en">
                <a:solidFill>
                  <a:schemeClr val="accent2"/>
                </a:solidFill>
              </a:rPr>
              <a:t>STAR</a:t>
            </a:r>
            <a:r>
              <a:rPr lang="en"/>
              <a:t> </a:t>
            </a:r>
            <a:endParaRPr/>
          </a:p>
        </p:txBody>
      </p:sp>
      <p:sp>
        <p:nvSpPr>
          <p:cNvPr id="165" name="Google Shape;165;p35"/>
          <p:cNvSpPr/>
          <p:nvPr/>
        </p:nvSpPr>
        <p:spPr>
          <a:xfrm>
            <a:off x="3316325" y="44884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DGE</a:t>
            </a:r>
            <a:endParaRPr/>
          </a:p>
        </p:txBody>
      </p:sp>
      <p:sp>
        <p:nvSpPr>
          <p:cNvPr id="166" name="Google Shape;166;p35"/>
          <p:cNvSpPr/>
          <p:nvPr/>
        </p:nvSpPr>
        <p:spPr>
          <a:xfrm>
            <a:off x="3316325" y="38861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1200">
                <a:solidFill>
                  <a:schemeClr val="dk1"/>
                </a:solidFill>
              </a:rPr>
              <a:t>Counting Reads </a:t>
            </a:r>
            <a:endParaRPr b="1" sz="1200">
              <a:solidFill>
                <a:schemeClr val="dk1"/>
              </a:solidFill>
            </a:endParaRPr>
          </a:p>
          <a:p>
            <a:pPr indent="0" lvl="0" marL="0" rtl="0" algn="ctr">
              <a:spcBef>
                <a:spcPts val="0"/>
              </a:spcBef>
              <a:spcAft>
                <a:spcPts val="0"/>
              </a:spcAft>
              <a:buNone/>
            </a:pPr>
            <a:r>
              <a:rPr b="1" lang="en">
                <a:solidFill>
                  <a:schemeClr val="accent2"/>
                </a:solidFill>
              </a:rPr>
              <a:t>featureCounts</a:t>
            </a:r>
            <a:endParaRPr b="1" sz="1200"/>
          </a:p>
        </p:txBody>
      </p:sp>
      <p:sp>
        <p:nvSpPr>
          <p:cNvPr id="167" name="Google Shape;167;p35"/>
          <p:cNvSpPr/>
          <p:nvPr/>
        </p:nvSpPr>
        <p:spPr>
          <a:xfrm>
            <a:off x="3316325" y="26815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Trimming</a:t>
            </a:r>
            <a:endParaRPr b="1"/>
          </a:p>
          <a:p>
            <a:pPr indent="0" lvl="0" marL="0" rtl="0" algn="ctr">
              <a:spcBef>
                <a:spcPts val="0"/>
              </a:spcBef>
              <a:spcAft>
                <a:spcPts val="0"/>
              </a:spcAft>
              <a:buNone/>
            </a:pPr>
            <a:r>
              <a:rPr b="1" lang="en">
                <a:solidFill>
                  <a:schemeClr val="accent2"/>
                </a:solidFill>
              </a:rPr>
              <a:t>cutadapt</a:t>
            </a:r>
            <a:endParaRPr b="1">
              <a:solidFill>
                <a:schemeClr val="accent2"/>
              </a:solidFill>
            </a:endParaRPr>
          </a:p>
        </p:txBody>
      </p:sp>
      <p:sp>
        <p:nvSpPr>
          <p:cNvPr id="168" name="Google Shape;168;p35"/>
          <p:cNvSpPr/>
          <p:nvPr/>
        </p:nvSpPr>
        <p:spPr>
          <a:xfrm>
            <a:off x="5445750" y="26815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rPr b="1" lang="en">
                <a:solidFill>
                  <a:schemeClr val="accent2"/>
                </a:solidFill>
              </a:rPr>
              <a:t>FastQC</a:t>
            </a:r>
            <a:endParaRPr b="1">
              <a:solidFill>
                <a:schemeClr val="accent2"/>
              </a:solidFill>
            </a:endParaRPr>
          </a:p>
        </p:txBody>
      </p:sp>
      <p:sp>
        <p:nvSpPr>
          <p:cNvPr id="169" name="Google Shape;169;p35"/>
          <p:cNvSpPr/>
          <p:nvPr/>
        </p:nvSpPr>
        <p:spPr>
          <a:xfrm>
            <a:off x="5445750" y="32838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170" name="Google Shape;170;p35"/>
          <p:cNvSpPr/>
          <p:nvPr/>
        </p:nvSpPr>
        <p:spPr>
          <a:xfrm>
            <a:off x="3316325" y="776450"/>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Biological samples</a:t>
            </a:r>
            <a:endParaRPr b="1">
              <a:solidFill>
                <a:schemeClr val="accent2"/>
              </a:solidFill>
            </a:endParaRPr>
          </a:p>
        </p:txBody>
      </p:sp>
      <p:sp>
        <p:nvSpPr>
          <p:cNvPr id="171" name="Google Shape;171;p35"/>
          <p:cNvSpPr/>
          <p:nvPr/>
        </p:nvSpPr>
        <p:spPr>
          <a:xfrm>
            <a:off x="3316325" y="1403288"/>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Library preparation</a:t>
            </a:r>
            <a:endParaRPr b="1">
              <a:solidFill>
                <a:schemeClr val="accent2"/>
              </a:solidFill>
            </a:endParaRPr>
          </a:p>
        </p:txBody>
      </p:sp>
      <p:sp>
        <p:nvSpPr>
          <p:cNvPr id="172" name="Google Shape;172;p35"/>
          <p:cNvSpPr/>
          <p:nvPr/>
        </p:nvSpPr>
        <p:spPr>
          <a:xfrm>
            <a:off x="5445750" y="3893249"/>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173" name="Google Shape;173;p35"/>
          <p:cNvSpPr/>
          <p:nvPr/>
        </p:nvSpPr>
        <p:spPr>
          <a:xfrm flipH="1">
            <a:off x="2879475" y="2920875"/>
            <a:ext cx="207300" cy="13074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2" name="Shape 932"/>
        <p:cNvGrpSpPr/>
        <p:nvPr/>
      </p:nvGrpSpPr>
      <p:grpSpPr>
        <a:xfrm>
          <a:off x="0" y="0"/>
          <a:ext cx="0" cy="0"/>
          <a:chOff x="0" y="0"/>
          <a:chExt cx="0" cy="0"/>
        </a:xfrm>
      </p:grpSpPr>
      <p:sp>
        <p:nvSpPr>
          <p:cNvPr id="933" name="Google Shape;933;p116"/>
          <p:cNvSpPr txBox="1"/>
          <p:nvPr>
            <p:ph type="title"/>
          </p:nvPr>
        </p:nvSpPr>
        <p:spPr>
          <a:xfrm>
            <a:off x="152400" y="120975"/>
            <a:ext cx="91440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Annotation GTF format</a:t>
            </a:r>
            <a:endParaRPr/>
          </a:p>
        </p:txBody>
      </p:sp>
      <p:sp>
        <p:nvSpPr>
          <p:cNvPr id="934" name="Google Shape;934;p116"/>
          <p:cNvSpPr txBox="1"/>
          <p:nvPr/>
        </p:nvSpPr>
        <p:spPr>
          <a:xfrm>
            <a:off x="289525" y="737125"/>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Gene Transfer Format</a:t>
            </a:r>
            <a:endParaRPr/>
          </a:p>
        </p:txBody>
      </p:sp>
      <p:pic>
        <p:nvPicPr>
          <p:cNvPr id="935" name="Google Shape;935;p116"/>
          <p:cNvPicPr preferRelativeResize="0"/>
          <p:nvPr/>
        </p:nvPicPr>
        <p:blipFill>
          <a:blip r:embed="rId3">
            <a:alphaModFix/>
          </a:blip>
          <a:stretch>
            <a:fillRect/>
          </a:stretch>
        </p:blipFill>
        <p:spPr>
          <a:xfrm>
            <a:off x="152400" y="1289725"/>
            <a:ext cx="8101355" cy="3701375"/>
          </a:xfrm>
          <a:prstGeom prst="rect">
            <a:avLst/>
          </a:prstGeom>
          <a:noFill/>
          <a:ln>
            <a:noFill/>
          </a:ln>
        </p:spPr>
      </p:pic>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9" name="Shape 939"/>
        <p:cNvGrpSpPr/>
        <p:nvPr/>
      </p:nvGrpSpPr>
      <p:grpSpPr>
        <a:xfrm>
          <a:off x="0" y="0"/>
          <a:ext cx="0" cy="0"/>
          <a:chOff x="0" y="0"/>
          <a:chExt cx="0" cy="0"/>
        </a:xfrm>
      </p:grpSpPr>
      <p:sp>
        <p:nvSpPr>
          <p:cNvPr id="940" name="Google Shape;940;p117"/>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Demo on Galaxy/Wynton</a:t>
            </a:r>
            <a:endParaRPr/>
          </a:p>
        </p:txBody>
      </p:sp>
      <p:sp>
        <p:nvSpPr>
          <p:cNvPr id="941" name="Google Shape;941;p117"/>
          <p:cNvSpPr txBox="1"/>
          <p:nvPr>
            <p:ph idx="1" type="body"/>
          </p:nvPr>
        </p:nvSpPr>
        <p:spPr>
          <a:xfrm>
            <a:off x="628650" y="1322294"/>
            <a:ext cx="7886700" cy="3263400"/>
          </a:xfrm>
          <a:prstGeom prst="rect">
            <a:avLst/>
          </a:prstGeom>
        </p:spPr>
        <p:txBody>
          <a:bodyPr anchorCtr="0" anchor="t" bIns="0" lIns="0" spcFirstLastPara="1" rIns="0" wrap="square" tIns="0">
            <a:normAutofit/>
          </a:bodyPr>
          <a:lstStyle/>
          <a:p>
            <a:pPr indent="-381000" lvl="0" marL="457200" rtl="0" algn="l">
              <a:spcBef>
                <a:spcPts val="800"/>
              </a:spcBef>
              <a:spcAft>
                <a:spcPts val="0"/>
              </a:spcAft>
              <a:buSzPts val="2400"/>
              <a:buFont typeface="Arial"/>
              <a:buChar char="●"/>
            </a:pPr>
            <a:r>
              <a:rPr lang="en" sz="2400">
                <a:latin typeface="Arial"/>
                <a:ea typeface="Arial"/>
                <a:cs typeface="Arial"/>
                <a:sym typeface="Arial"/>
              </a:rPr>
              <a:t>Login to Galaxy/Wynton</a:t>
            </a:r>
            <a:endParaRPr sz="2400">
              <a:latin typeface="Arial"/>
              <a:ea typeface="Arial"/>
              <a:cs typeface="Arial"/>
              <a:sym typeface="Arial"/>
            </a:endParaRPr>
          </a:p>
          <a:p>
            <a:pPr indent="0" lvl="0" marL="457200" rtl="0" algn="l">
              <a:spcBef>
                <a:spcPts val="800"/>
              </a:spcBef>
              <a:spcAft>
                <a:spcPts val="0"/>
              </a:spcAft>
              <a:buNone/>
            </a:pPr>
            <a:r>
              <a:t/>
            </a:r>
            <a:endParaRPr sz="2400">
              <a:latin typeface="Arial"/>
              <a:ea typeface="Arial"/>
              <a:cs typeface="Arial"/>
              <a:sym typeface="Arial"/>
            </a:endParaRPr>
          </a:p>
          <a:p>
            <a:pPr indent="-381000" lvl="0" marL="457200" rtl="0" algn="l">
              <a:spcBef>
                <a:spcPts val="800"/>
              </a:spcBef>
              <a:spcAft>
                <a:spcPts val="0"/>
              </a:spcAft>
              <a:buSzPts val="2400"/>
              <a:buFont typeface="Arial"/>
              <a:buChar char="●"/>
            </a:pPr>
            <a:r>
              <a:rPr lang="en" sz="2400">
                <a:latin typeface="Arial"/>
                <a:ea typeface="Arial"/>
                <a:cs typeface="Arial"/>
                <a:sym typeface="Arial"/>
              </a:rPr>
              <a:t>Run featureCounts to tally counts</a:t>
            </a:r>
            <a:endParaRPr sz="2400">
              <a:latin typeface="Arial"/>
              <a:ea typeface="Arial"/>
              <a:cs typeface="Arial"/>
              <a:sym typeface="Arial"/>
            </a:endParaRPr>
          </a:p>
          <a:p>
            <a:pPr indent="0" lvl="0" marL="0" rtl="0" algn="l">
              <a:spcBef>
                <a:spcPts val="800"/>
              </a:spcBef>
              <a:spcAft>
                <a:spcPts val="0"/>
              </a:spcAft>
              <a:buNone/>
            </a:pPr>
            <a:r>
              <a:t/>
            </a:r>
            <a:endParaRPr sz="2400">
              <a:latin typeface="Arial"/>
              <a:ea typeface="Arial"/>
              <a:cs typeface="Arial"/>
              <a:sym typeface="Arial"/>
            </a:endParaRPr>
          </a:p>
        </p:txBody>
      </p:sp>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5" name="Shape 945"/>
        <p:cNvGrpSpPr/>
        <p:nvPr/>
      </p:nvGrpSpPr>
      <p:grpSpPr>
        <a:xfrm>
          <a:off x="0" y="0"/>
          <a:ext cx="0" cy="0"/>
          <a:chOff x="0" y="0"/>
          <a:chExt cx="0" cy="0"/>
        </a:xfrm>
      </p:grpSpPr>
      <p:sp>
        <p:nvSpPr>
          <p:cNvPr id="946" name="Google Shape;946;p118"/>
          <p:cNvSpPr txBox="1"/>
          <p:nvPr>
            <p:ph type="title"/>
          </p:nvPr>
        </p:nvSpPr>
        <p:spPr>
          <a:xfrm>
            <a:off x="120000" y="-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RNA-seq - analysis workflow</a:t>
            </a:r>
            <a:endParaRPr/>
          </a:p>
        </p:txBody>
      </p:sp>
      <p:sp>
        <p:nvSpPr>
          <p:cNvPr id="947" name="Google Shape;947;p118"/>
          <p:cNvSpPr txBox="1"/>
          <p:nvPr/>
        </p:nvSpPr>
        <p:spPr>
          <a:xfrm>
            <a:off x="43800" y="1450100"/>
            <a:ext cx="3125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Helvetica Neue"/>
                <a:ea typeface="Helvetica Neue"/>
                <a:cs typeface="Helvetica Neue"/>
                <a:sym typeface="Helvetica Neue"/>
              </a:rPr>
              <a:t>Session 1: Concepts + Demo</a:t>
            </a:r>
            <a:endParaRPr b="1" sz="1200">
              <a:solidFill>
                <a:srgbClr val="262626"/>
              </a:solidFill>
              <a:highlight>
                <a:srgbClr val="F7F6F3"/>
              </a:highlight>
            </a:endParaRPr>
          </a:p>
        </p:txBody>
      </p:sp>
      <p:sp>
        <p:nvSpPr>
          <p:cNvPr id="948" name="Google Shape;948;p118"/>
          <p:cNvSpPr/>
          <p:nvPr/>
        </p:nvSpPr>
        <p:spPr>
          <a:xfrm flipH="1">
            <a:off x="2835875" y="1034150"/>
            <a:ext cx="207300" cy="12495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9" name="Google Shape;949;p118"/>
          <p:cNvSpPr txBox="1"/>
          <p:nvPr/>
        </p:nvSpPr>
        <p:spPr>
          <a:xfrm>
            <a:off x="54700" y="3392888"/>
            <a:ext cx="31257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Helvetica Neue"/>
                <a:ea typeface="Helvetica Neue"/>
                <a:cs typeface="Helvetica Neue"/>
                <a:sym typeface="Helvetica Neue"/>
              </a:rPr>
              <a:t>Session 2: </a:t>
            </a:r>
            <a:r>
              <a:rPr b="1" lang="en">
                <a:solidFill>
                  <a:schemeClr val="dk1"/>
                </a:solidFill>
                <a:latin typeface="Helvetica Neue"/>
                <a:ea typeface="Helvetica Neue"/>
                <a:cs typeface="Helvetica Neue"/>
                <a:sym typeface="Helvetica Neue"/>
              </a:rPr>
              <a:t>Concepts + Demo</a:t>
            </a:r>
            <a:endParaRPr b="1" sz="1200">
              <a:solidFill>
                <a:srgbClr val="262626"/>
              </a:solidFill>
              <a:highlight>
                <a:srgbClr val="F7F6F3"/>
              </a:highlight>
            </a:endParaRPr>
          </a:p>
          <a:p>
            <a:pPr indent="0" lvl="0" marL="0" rtl="0" algn="l">
              <a:spcBef>
                <a:spcPts val="0"/>
              </a:spcBef>
              <a:spcAft>
                <a:spcPts val="0"/>
              </a:spcAft>
              <a:buNone/>
            </a:pPr>
            <a:r>
              <a:t/>
            </a:r>
            <a:endParaRPr b="1">
              <a:latin typeface="Helvetica Neue"/>
              <a:ea typeface="Helvetica Neue"/>
              <a:cs typeface="Helvetica Neue"/>
              <a:sym typeface="Helvetica Neue"/>
            </a:endParaRPr>
          </a:p>
        </p:txBody>
      </p:sp>
      <p:sp>
        <p:nvSpPr>
          <p:cNvPr id="950" name="Google Shape;950;p118"/>
          <p:cNvSpPr/>
          <p:nvPr/>
        </p:nvSpPr>
        <p:spPr>
          <a:xfrm>
            <a:off x="3316325" y="2030150"/>
            <a:ext cx="1993500" cy="493800"/>
          </a:xfrm>
          <a:prstGeom prst="roundRect">
            <a:avLst>
              <a:gd fmla="val 16667" name="adj"/>
            </a:avLst>
          </a:prstGeom>
          <a:solidFill>
            <a:srgbClr val="D5A6BD"/>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Sequencer: Reads</a:t>
            </a:r>
            <a:r>
              <a:rPr lang="en"/>
              <a:t> </a:t>
            </a:r>
            <a:r>
              <a:rPr b="1" lang="en">
                <a:solidFill>
                  <a:schemeClr val="accent2"/>
                </a:solidFill>
              </a:rPr>
              <a:t>Fastq</a:t>
            </a:r>
            <a:endParaRPr b="1">
              <a:solidFill>
                <a:schemeClr val="accent2"/>
              </a:solidFill>
            </a:endParaRPr>
          </a:p>
        </p:txBody>
      </p:sp>
      <p:sp>
        <p:nvSpPr>
          <p:cNvPr id="951" name="Google Shape;951;p118"/>
          <p:cNvSpPr/>
          <p:nvPr/>
        </p:nvSpPr>
        <p:spPr>
          <a:xfrm>
            <a:off x="5445750" y="2030150"/>
            <a:ext cx="1727700" cy="493800"/>
          </a:xfrm>
          <a:prstGeom prst="roundRect">
            <a:avLst>
              <a:gd fmla="val 16667" name="adj"/>
            </a:avLst>
          </a:prstGeom>
          <a:solidFill>
            <a:srgbClr val="F6B26B"/>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None/>
            </a:pPr>
            <a:r>
              <a:rPr b="1" lang="en">
                <a:solidFill>
                  <a:schemeClr val="accent2"/>
                </a:solidFill>
              </a:rPr>
              <a:t>FastQC </a:t>
            </a:r>
            <a:endParaRPr b="1">
              <a:solidFill>
                <a:schemeClr val="accent2"/>
              </a:solidFill>
            </a:endParaRPr>
          </a:p>
        </p:txBody>
      </p:sp>
      <p:sp>
        <p:nvSpPr>
          <p:cNvPr id="952" name="Google Shape;952;p118"/>
          <p:cNvSpPr/>
          <p:nvPr/>
        </p:nvSpPr>
        <p:spPr>
          <a:xfrm>
            <a:off x="3316325" y="3283863"/>
            <a:ext cx="1993500" cy="493800"/>
          </a:xfrm>
          <a:prstGeom prst="roundRect">
            <a:avLst>
              <a:gd fmla="val 16667" name="adj"/>
            </a:avLst>
          </a:prstGeom>
          <a:solidFill>
            <a:srgbClr val="D5A6BD"/>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Alignment/Mapping</a:t>
            </a:r>
            <a:endParaRPr b="1"/>
          </a:p>
          <a:p>
            <a:pPr indent="0" lvl="0" marL="0" rtl="0" algn="ctr">
              <a:spcBef>
                <a:spcPts val="0"/>
              </a:spcBef>
              <a:spcAft>
                <a:spcPts val="0"/>
              </a:spcAft>
              <a:buNone/>
            </a:pPr>
            <a:r>
              <a:rPr b="1" lang="en">
                <a:solidFill>
                  <a:schemeClr val="accent2"/>
                </a:solidFill>
              </a:rPr>
              <a:t>STAR</a:t>
            </a:r>
            <a:r>
              <a:rPr lang="en"/>
              <a:t> </a:t>
            </a:r>
            <a:endParaRPr/>
          </a:p>
        </p:txBody>
      </p:sp>
      <p:sp>
        <p:nvSpPr>
          <p:cNvPr id="953" name="Google Shape;953;p118"/>
          <p:cNvSpPr/>
          <p:nvPr/>
        </p:nvSpPr>
        <p:spPr>
          <a:xfrm>
            <a:off x="3316325" y="3886175"/>
            <a:ext cx="1993500" cy="493800"/>
          </a:xfrm>
          <a:prstGeom prst="roundRect">
            <a:avLst>
              <a:gd fmla="val 16667" name="adj"/>
            </a:avLst>
          </a:prstGeom>
          <a:solidFill>
            <a:srgbClr val="D5A6BD"/>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1200">
                <a:solidFill>
                  <a:schemeClr val="dk1"/>
                </a:solidFill>
              </a:rPr>
              <a:t>Counting Reads </a:t>
            </a:r>
            <a:endParaRPr b="1" sz="1200">
              <a:solidFill>
                <a:schemeClr val="dk1"/>
              </a:solidFill>
            </a:endParaRPr>
          </a:p>
          <a:p>
            <a:pPr indent="0" lvl="0" marL="0" rtl="0" algn="ctr">
              <a:spcBef>
                <a:spcPts val="0"/>
              </a:spcBef>
              <a:spcAft>
                <a:spcPts val="0"/>
              </a:spcAft>
              <a:buNone/>
            </a:pPr>
            <a:r>
              <a:rPr b="1" lang="en">
                <a:solidFill>
                  <a:schemeClr val="accent2"/>
                </a:solidFill>
              </a:rPr>
              <a:t>featureCounts</a:t>
            </a:r>
            <a:endParaRPr b="1" sz="1200"/>
          </a:p>
        </p:txBody>
      </p:sp>
      <p:sp>
        <p:nvSpPr>
          <p:cNvPr id="954" name="Google Shape;954;p118"/>
          <p:cNvSpPr/>
          <p:nvPr/>
        </p:nvSpPr>
        <p:spPr>
          <a:xfrm>
            <a:off x="3316325" y="2681575"/>
            <a:ext cx="1993500" cy="493800"/>
          </a:xfrm>
          <a:prstGeom prst="roundRect">
            <a:avLst>
              <a:gd fmla="val 16667" name="adj"/>
            </a:avLst>
          </a:prstGeom>
          <a:solidFill>
            <a:srgbClr val="D5A6BD"/>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Trimming</a:t>
            </a:r>
            <a:endParaRPr b="1"/>
          </a:p>
          <a:p>
            <a:pPr indent="0" lvl="0" marL="0" rtl="0" algn="ctr">
              <a:spcBef>
                <a:spcPts val="0"/>
              </a:spcBef>
              <a:spcAft>
                <a:spcPts val="0"/>
              </a:spcAft>
              <a:buNone/>
            </a:pPr>
            <a:r>
              <a:rPr b="1" lang="en">
                <a:solidFill>
                  <a:schemeClr val="accent2"/>
                </a:solidFill>
              </a:rPr>
              <a:t>cutadapt</a:t>
            </a:r>
            <a:endParaRPr b="1">
              <a:solidFill>
                <a:schemeClr val="accent2"/>
              </a:solidFill>
            </a:endParaRPr>
          </a:p>
        </p:txBody>
      </p:sp>
      <p:sp>
        <p:nvSpPr>
          <p:cNvPr id="955" name="Google Shape;955;p118"/>
          <p:cNvSpPr/>
          <p:nvPr/>
        </p:nvSpPr>
        <p:spPr>
          <a:xfrm>
            <a:off x="5445750" y="2681575"/>
            <a:ext cx="1727700" cy="493800"/>
          </a:xfrm>
          <a:prstGeom prst="roundRect">
            <a:avLst>
              <a:gd fmla="val 16667" name="adj"/>
            </a:avLst>
          </a:prstGeom>
          <a:solidFill>
            <a:srgbClr val="F6B26B"/>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rPr b="1" lang="en">
                <a:solidFill>
                  <a:schemeClr val="accent2"/>
                </a:solidFill>
              </a:rPr>
              <a:t>FastQC</a:t>
            </a:r>
            <a:endParaRPr b="1">
              <a:solidFill>
                <a:schemeClr val="accent2"/>
              </a:solidFill>
            </a:endParaRPr>
          </a:p>
        </p:txBody>
      </p:sp>
      <p:sp>
        <p:nvSpPr>
          <p:cNvPr id="956" name="Google Shape;956;p118"/>
          <p:cNvSpPr/>
          <p:nvPr/>
        </p:nvSpPr>
        <p:spPr>
          <a:xfrm>
            <a:off x="5445750" y="3283875"/>
            <a:ext cx="1727700" cy="493800"/>
          </a:xfrm>
          <a:prstGeom prst="roundRect">
            <a:avLst>
              <a:gd fmla="val 16667" name="adj"/>
            </a:avLst>
          </a:prstGeom>
          <a:solidFill>
            <a:srgbClr val="F6B26B"/>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957" name="Google Shape;957;p118"/>
          <p:cNvSpPr/>
          <p:nvPr/>
        </p:nvSpPr>
        <p:spPr>
          <a:xfrm>
            <a:off x="3316325" y="776450"/>
            <a:ext cx="1993500" cy="493800"/>
          </a:xfrm>
          <a:prstGeom prst="roundRect">
            <a:avLst>
              <a:gd fmla="val 16667" name="adj"/>
            </a:avLst>
          </a:prstGeom>
          <a:solidFill>
            <a:srgbClr val="D5A6BD"/>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Biological samples</a:t>
            </a:r>
            <a:endParaRPr b="1">
              <a:solidFill>
                <a:schemeClr val="accent2"/>
              </a:solidFill>
            </a:endParaRPr>
          </a:p>
        </p:txBody>
      </p:sp>
      <p:sp>
        <p:nvSpPr>
          <p:cNvPr id="958" name="Google Shape;958;p118"/>
          <p:cNvSpPr/>
          <p:nvPr/>
        </p:nvSpPr>
        <p:spPr>
          <a:xfrm>
            <a:off x="3316325" y="1403288"/>
            <a:ext cx="1993500" cy="493800"/>
          </a:xfrm>
          <a:prstGeom prst="roundRect">
            <a:avLst>
              <a:gd fmla="val 16667" name="adj"/>
            </a:avLst>
          </a:prstGeom>
          <a:solidFill>
            <a:srgbClr val="D5A6BD"/>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Library preparation</a:t>
            </a:r>
            <a:endParaRPr b="1">
              <a:solidFill>
                <a:schemeClr val="accent2"/>
              </a:solidFill>
            </a:endParaRPr>
          </a:p>
        </p:txBody>
      </p:sp>
      <p:sp>
        <p:nvSpPr>
          <p:cNvPr id="959" name="Google Shape;959;p118"/>
          <p:cNvSpPr/>
          <p:nvPr/>
        </p:nvSpPr>
        <p:spPr>
          <a:xfrm>
            <a:off x="5445750" y="3893249"/>
            <a:ext cx="1727700" cy="493800"/>
          </a:xfrm>
          <a:prstGeom prst="roundRect">
            <a:avLst>
              <a:gd fmla="val 16667" name="adj"/>
            </a:avLst>
          </a:prstGeom>
          <a:solidFill>
            <a:srgbClr val="F6B26B"/>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960" name="Google Shape;960;p118"/>
          <p:cNvSpPr/>
          <p:nvPr/>
        </p:nvSpPr>
        <p:spPr>
          <a:xfrm flipH="1">
            <a:off x="2879475" y="2898275"/>
            <a:ext cx="207300" cy="14061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61" name="Google Shape;961;p118"/>
          <p:cNvPicPr preferRelativeResize="0"/>
          <p:nvPr/>
        </p:nvPicPr>
        <p:blipFill>
          <a:blip r:embed="rId3">
            <a:alphaModFix/>
          </a:blip>
          <a:stretch>
            <a:fillRect/>
          </a:stretch>
        </p:blipFill>
        <p:spPr>
          <a:xfrm>
            <a:off x="3043175" y="449250"/>
            <a:ext cx="615600" cy="615600"/>
          </a:xfrm>
          <a:prstGeom prst="rect">
            <a:avLst/>
          </a:prstGeom>
          <a:noFill/>
          <a:ln>
            <a:noFill/>
          </a:ln>
        </p:spPr>
      </p:pic>
      <p:pic>
        <p:nvPicPr>
          <p:cNvPr id="962" name="Google Shape;962;p118"/>
          <p:cNvPicPr preferRelativeResize="0"/>
          <p:nvPr/>
        </p:nvPicPr>
        <p:blipFill>
          <a:blip r:embed="rId3">
            <a:alphaModFix/>
          </a:blip>
          <a:stretch>
            <a:fillRect/>
          </a:stretch>
        </p:blipFill>
        <p:spPr>
          <a:xfrm>
            <a:off x="3043175" y="1070325"/>
            <a:ext cx="615600" cy="615600"/>
          </a:xfrm>
          <a:prstGeom prst="rect">
            <a:avLst/>
          </a:prstGeom>
          <a:noFill/>
          <a:ln>
            <a:noFill/>
          </a:ln>
        </p:spPr>
      </p:pic>
      <p:pic>
        <p:nvPicPr>
          <p:cNvPr id="963" name="Google Shape;963;p118"/>
          <p:cNvPicPr preferRelativeResize="0"/>
          <p:nvPr/>
        </p:nvPicPr>
        <p:blipFill>
          <a:blip r:embed="rId3">
            <a:alphaModFix/>
          </a:blip>
          <a:stretch>
            <a:fillRect/>
          </a:stretch>
        </p:blipFill>
        <p:spPr>
          <a:xfrm>
            <a:off x="3043175" y="1668113"/>
            <a:ext cx="615600" cy="615600"/>
          </a:xfrm>
          <a:prstGeom prst="rect">
            <a:avLst/>
          </a:prstGeom>
          <a:noFill/>
          <a:ln>
            <a:noFill/>
          </a:ln>
        </p:spPr>
      </p:pic>
      <p:pic>
        <p:nvPicPr>
          <p:cNvPr id="964" name="Google Shape;964;p118"/>
          <p:cNvPicPr preferRelativeResize="0"/>
          <p:nvPr/>
        </p:nvPicPr>
        <p:blipFill>
          <a:blip r:embed="rId3">
            <a:alphaModFix/>
          </a:blip>
          <a:stretch>
            <a:fillRect/>
          </a:stretch>
        </p:blipFill>
        <p:spPr>
          <a:xfrm>
            <a:off x="3043175" y="2282675"/>
            <a:ext cx="615600" cy="615600"/>
          </a:xfrm>
          <a:prstGeom prst="rect">
            <a:avLst/>
          </a:prstGeom>
          <a:noFill/>
          <a:ln>
            <a:noFill/>
          </a:ln>
        </p:spPr>
      </p:pic>
      <p:pic>
        <p:nvPicPr>
          <p:cNvPr id="965" name="Google Shape;965;p118"/>
          <p:cNvPicPr preferRelativeResize="0"/>
          <p:nvPr/>
        </p:nvPicPr>
        <p:blipFill>
          <a:blip r:embed="rId3">
            <a:alphaModFix/>
          </a:blip>
          <a:stretch>
            <a:fillRect/>
          </a:stretch>
        </p:blipFill>
        <p:spPr>
          <a:xfrm>
            <a:off x="5233350" y="1668113"/>
            <a:ext cx="615600" cy="615600"/>
          </a:xfrm>
          <a:prstGeom prst="rect">
            <a:avLst/>
          </a:prstGeom>
          <a:noFill/>
          <a:ln>
            <a:noFill/>
          </a:ln>
        </p:spPr>
      </p:pic>
      <p:pic>
        <p:nvPicPr>
          <p:cNvPr id="966" name="Google Shape;966;p118"/>
          <p:cNvPicPr preferRelativeResize="0"/>
          <p:nvPr/>
        </p:nvPicPr>
        <p:blipFill>
          <a:blip r:embed="rId3">
            <a:alphaModFix/>
          </a:blip>
          <a:stretch>
            <a:fillRect/>
          </a:stretch>
        </p:blipFill>
        <p:spPr>
          <a:xfrm>
            <a:off x="5233350" y="2282675"/>
            <a:ext cx="615600" cy="615600"/>
          </a:xfrm>
          <a:prstGeom prst="rect">
            <a:avLst/>
          </a:prstGeom>
          <a:noFill/>
          <a:ln>
            <a:noFill/>
          </a:ln>
        </p:spPr>
      </p:pic>
      <p:pic>
        <p:nvPicPr>
          <p:cNvPr id="967" name="Google Shape;967;p118"/>
          <p:cNvPicPr preferRelativeResize="0"/>
          <p:nvPr/>
        </p:nvPicPr>
        <p:blipFill>
          <a:blip r:embed="rId3">
            <a:alphaModFix/>
          </a:blip>
          <a:stretch>
            <a:fillRect/>
          </a:stretch>
        </p:blipFill>
        <p:spPr>
          <a:xfrm>
            <a:off x="3075450" y="2897263"/>
            <a:ext cx="615600" cy="615600"/>
          </a:xfrm>
          <a:prstGeom prst="rect">
            <a:avLst/>
          </a:prstGeom>
          <a:noFill/>
          <a:ln>
            <a:noFill/>
          </a:ln>
        </p:spPr>
      </p:pic>
      <p:pic>
        <p:nvPicPr>
          <p:cNvPr id="968" name="Google Shape;968;p118"/>
          <p:cNvPicPr preferRelativeResize="0"/>
          <p:nvPr/>
        </p:nvPicPr>
        <p:blipFill>
          <a:blip r:embed="rId3">
            <a:alphaModFix/>
          </a:blip>
          <a:stretch>
            <a:fillRect/>
          </a:stretch>
        </p:blipFill>
        <p:spPr>
          <a:xfrm>
            <a:off x="5233350" y="2855813"/>
            <a:ext cx="615600" cy="615600"/>
          </a:xfrm>
          <a:prstGeom prst="rect">
            <a:avLst/>
          </a:prstGeom>
          <a:noFill/>
          <a:ln>
            <a:noFill/>
          </a:ln>
        </p:spPr>
      </p:pic>
      <p:pic>
        <p:nvPicPr>
          <p:cNvPr id="969" name="Google Shape;969;p118"/>
          <p:cNvPicPr preferRelativeResize="0"/>
          <p:nvPr/>
        </p:nvPicPr>
        <p:blipFill>
          <a:blip r:embed="rId3">
            <a:alphaModFix/>
          </a:blip>
          <a:stretch>
            <a:fillRect/>
          </a:stretch>
        </p:blipFill>
        <p:spPr>
          <a:xfrm>
            <a:off x="3075450" y="3469088"/>
            <a:ext cx="615600" cy="615600"/>
          </a:xfrm>
          <a:prstGeom prst="rect">
            <a:avLst/>
          </a:prstGeom>
          <a:noFill/>
          <a:ln>
            <a:noFill/>
          </a:ln>
        </p:spPr>
      </p:pic>
      <p:pic>
        <p:nvPicPr>
          <p:cNvPr id="970" name="Google Shape;970;p118"/>
          <p:cNvPicPr preferRelativeResize="0"/>
          <p:nvPr/>
        </p:nvPicPr>
        <p:blipFill>
          <a:blip r:embed="rId3">
            <a:alphaModFix/>
          </a:blip>
          <a:stretch>
            <a:fillRect/>
          </a:stretch>
        </p:blipFill>
        <p:spPr>
          <a:xfrm>
            <a:off x="5222450" y="3469088"/>
            <a:ext cx="615600" cy="615600"/>
          </a:xfrm>
          <a:prstGeom prst="rect">
            <a:avLst/>
          </a:prstGeom>
          <a:noFill/>
          <a:ln>
            <a:noFill/>
          </a:ln>
        </p:spPr>
      </p:pic>
    </p:spTree>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4" name="Shape 974"/>
        <p:cNvGrpSpPr/>
        <p:nvPr/>
      </p:nvGrpSpPr>
      <p:grpSpPr>
        <a:xfrm>
          <a:off x="0" y="0"/>
          <a:ext cx="0" cy="0"/>
          <a:chOff x="0" y="0"/>
          <a:chExt cx="0" cy="0"/>
        </a:xfrm>
      </p:grpSpPr>
      <p:sp>
        <p:nvSpPr>
          <p:cNvPr id="975" name="Google Shape;975;p119"/>
          <p:cNvSpPr txBox="1"/>
          <p:nvPr>
            <p:ph type="title"/>
          </p:nvPr>
        </p:nvSpPr>
        <p:spPr>
          <a:xfrm>
            <a:off x="152400" y="93800"/>
            <a:ext cx="9144000" cy="7368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en"/>
              <a:t>RNA-seq - differentially expressed genes (DGE)</a:t>
            </a:r>
            <a:endParaRPr sz="2966"/>
          </a:p>
        </p:txBody>
      </p:sp>
      <p:sp>
        <p:nvSpPr>
          <p:cNvPr id="976" name="Google Shape;976;p119"/>
          <p:cNvSpPr txBox="1"/>
          <p:nvPr/>
        </p:nvSpPr>
        <p:spPr>
          <a:xfrm>
            <a:off x="214900" y="4692800"/>
            <a:ext cx="2080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dk1"/>
                </a:solidFill>
                <a:highlight>
                  <a:srgbClr val="FFFFFF"/>
                </a:highlight>
              </a:rPr>
              <a:t>S</a:t>
            </a:r>
            <a:r>
              <a:rPr lang="en" sz="1200">
                <a:solidFill>
                  <a:schemeClr val="dk1"/>
                </a:solidFill>
                <a:highlight>
                  <a:srgbClr val="FFFFFF"/>
                </a:highlight>
                <a:uFill>
                  <a:noFill/>
                </a:uFill>
                <a:hlinkClick r:id="rId3">
                  <a:extLst>
                    <a:ext uri="{A12FA001-AC4F-418D-AE19-62706E023703}">
                      <ahyp:hlinkClr val="tx"/>
                    </a:ext>
                  </a:extLst>
                </a:hlinkClick>
              </a:rPr>
              <a:t>ource : </a:t>
            </a:r>
            <a:r>
              <a:rPr lang="en" sz="1200">
                <a:solidFill>
                  <a:schemeClr val="dk1"/>
                </a:solidFill>
              </a:rPr>
              <a:t>seqme</a:t>
            </a:r>
            <a:endParaRPr sz="1200">
              <a:solidFill>
                <a:schemeClr val="dk1"/>
              </a:solidFill>
            </a:endParaRPr>
          </a:p>
        </p:txBody>
      </p:sp>
      <p:sp>
        <p:nvSpPr>
          <p:cNvPr id="977" name="Google Shape;977;p119"/>
          <p:cNvSpPr txBox="1"/>
          <p:nvPr/>
        </p:nvSpPr>
        <p:spPr>
          <a:xfrm>
            <a:off x="0" y="545000"/>
            <a:ext cx="8073000" cy="408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450">
                <a:solidFill>
                  <a:schemeClr val="dk1"/>
                </a:solidFill>
                <a:highlight>
                  <a:srgbClr val="FFFFFF"/>
                </a:highlight>
              </a:rPr>
              <a:t>Which genes are expressed at different levels between conditions (sample A and sample B)</a:t>
            </a:r>
            <a:endParaRPr sz="1700">
              <a:solidFill>
                <a:schemeClr val="dk1"/>
              </a:solidFill>
            </a:endParaRPr>
          </a:p>
        </p:txBody>
      </p:sp>
      <p:pic>
        <p:nvPicPr>
          <p:cNvPr id="978" name="Google Shape;978;p119"/>
          <p:cNvPicPr preferRelativeResize="0"/>
          <p:nvPr/>
        </p:nvPicPr>
        <p:blipFill>
          <a:blip r:embed="rId4">
            <a:alphaModFix/>
          </a:blip>
          <a:stretch>
            <a:fillRect/>
          </a:stretch>
        </p:blipFill>
        <p:spPr>
          <a:xfrm>
            <a:off x="152400" y="841850"/>
            <a:ext cx="6326174" cy="3459801"/>
          </a:xfrm>
          <a:prstGeom prst="rect">
            <a:avLst/>
          </a:prstGeom>
          <a:noFill/>
          <a:ln>
            <a:noFill/>
          </a:ln>
        </p:spPr>
      </p:pic>
      <p:sp>
        <p:nvSpPr>
          <p:cNvPr id="979" name="Google Shape;979;p119"/>
          <p:cNvSpPr txBox="1"/>
          <p:nvPr/>
        </p:nvSpPr>
        <p:spPr>
          <a:xfrm>
            <a:off x="5234525" y="4301650"/>
            <a:ext cx="3687600" cy="677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600">
                <a:solidFill>
                  <a:srgbClr val="1155CC"/>
                </a:solidFill>
                <a:latin typeface="Helvetica Neue"/>
                <a:ea typeface="Helvetica Neue"/>
                <a:cs typeface="Helvetica Neue"/>
                <a:sym typeface="Helvetica Neue"/>
              </a:rPr>
              <a:t>Many steps to calculate the DGE between sample A and B</a:t>
            </a:r>
            <a:endParaRPr sz="1600">
              <a:solidFill>
                <a:srgbClr val="1155CC"/>
              </a:solidFill>
              <a:latin typeface="Helvetica Neue"/>
              <a:ea typeface="Helvetica Neue"/>
              <a:cs typeface="Helvetica Neue"/>
              <a:sym typeface="Helvetica Neue"/>
            </a:endParaRPr>
          </a:p>
        </p:txBody>
      </p:sp>
    </p:spTree>
  </p:cSld>
  <p:clrMapOvr>
    <a:masterClrMapping/>
  </p:clrMapOvr>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3" name="Shape 983"/>
        <p:cNvGrpSpPr/>
        <p:nvPr/>
      </p:nvGrpSpPr>
      <p:grpSpPr>
        <a:xfrm>
          <a:off x="0" y="0"/>
          <a:ext cx="0" cy="0"/>
          <a:chOff x="0" y="0"/>
          <a:chExt cx="0" cy="0"/>
        </a:xfrm>
      </p:grpSpPr>
      <p:sp>
        <p:nvSpPr>
          <p:cNvPr id="984" name="Google Shape;984;p120"/>
          <p:cNvSpPr txBox="1"/>
          <p:nvPr>
            <p:ph type="title"/>
          </p:nvPr>
        </p:nvSpPr>
        <p:spPr>
          <a:xfrm>
            <a:off x="128200" y="100400"/>
            <a:ext cx="8880000" cy="7368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en" sz="3200">
                <a:solidFill>
                  <a:srgbClr val="1155CC"/>
                </a:solidFill>
                <a:latin typeface="Arial"/>
                <a:ea typeface="Arial"/>
                <a:cs typeface="Arial"/>
                <a:sym typeface="Arial"/>
              </a:rPr>
              <a:t>Gene-wise counts should be normalized before comparing between samples</a:t>
            </a:r>
            <a:endParaRPr>
              <a:solidFill>
                <a:srgbClr val="1155CC"/>
              </a:solidFill>
            </a:endParaRPr>
          </a:p>
        </p:txBody>
      </p:sp>
      <p:sp>
        <p:nvSpPr>
          <p:cNvPr id="985" name="Google Shape;985;p120"/>
          <p:cNvSpPr txBox="1"/>
          <p:nvPr>
            <p:ph idx="1" type="body"/>
          </p:nvPr>
        </p:nvSpPr>
        <p:spPr>
          <a:xfrm>
            <a:off x="128200" y="1077300"/>
            <a:ext cx="8933100" cy="3263400"/>
          </a:xfrm>
          <a:prstGeom prst="rect">
            <a:avLst/>
          </a:prstGeom>
        </p:spPr>
        <p:txBody>
          <a:bodyPr anchorCtr="0" anchor="t" bIns="0" lIns="0" spcFirstLastPara="1" rIns="0" wrap="square" tIns="0">
            <a:normAutofit/>
          </a:bodyPr>
          <a:lstStyle/>
          <a:p>
            <a:pPr indent="-342900" lvl="0" marL="457200" rtl="0" algn="l">
              <a:lnSpc>
                <a:spcPct val="115000"/>
              </a:lnSpc>
              <a:spcBef>
                <a:spcPts val="1000"/>
              </a:spcBef>
              <a:spcAft>
                <a:spcPts val="0"/>
              </a:spcAft>
              <a:buClr>
                <a:srgbClr val="002B42"/>
              </a:buClr>
              <a:buSzPts val="1800"/>
              <a:buFont typeface="Arial"/>
              <a:buChar char="•"/>
            </a:pPr>
            <a:r>
              <a:rPr lang="en" sz="1800" u="sng">
                <a:latin typeface="Arial"/>
                <a:ea typeface="Arial"/>
                <a:cs typeface="Arial"/>
                <a:sym typeface="Arial"/>
              </a:rPr>
              <a:t>Library size</a:t>
            </a:r>
            <a:r>
              <a:rPr lang="en" sz="1800">
                <a:latin typeface="Arial"/>
                <a:ea typeface="Arial"/>
                <a:cs typeface="Arial"/>
                <a:sym typeface="Arial"/>
              </a:rPr>
              <a:t>: c</a:t>
            </a:r>
            <a:r>
              <a:rPr lang="en" sz="1800">
                <a:solidFill>
                  <a:srgbClr val="002B42"/>
                </a:solidFill>
                <a:latin typeface="Arial"/>
                <a:ea typeface="Arial"/>
                <a:cs typeface="Arial"/>
                <a:sym typeface="Arial"/>
              </a:rPr>
              <a:t>ounts can differ because of different library sizes (Sample A and Sample B)</a:t>
            </a:r>
            <a:endParaRPr sz="1800">
              <a:solidFill>
                <a:srgbClr val="002B42"/>
              </a:solidFill>
              <a:latin typeface="Arial"/>
              <a:ea typeface="Arial"/>
              <a:cs typeface="Arial"/>
              <a:sym typeface="Arial"/>
            </a:endParaRPr>
          </a:p>
          <a:p>
            <a:pPr indent="-342900" lvl="0" marL="457200" rtl="0" algn="l">
              <a:lnSpc>
                <a:spcPct val="115000"/>
              </a:lnSpc>
              <a:spcBef>
                <a:spcPts val="0"/>
              </a:spcBef>
              <a:spcAft>
                <a:spcPts val="0"/>
              </a:spcAft>
              <a:buClr>
                <a:srgbClr val="002B42"/>
              </a:buClr>
              <a:buSzPts val="1800"/>
              <a:buFont typeface="Arial"/>
              <a:buChar char="•"/>
            </a:pPr>
            <a:r>
              <a:rPr lang="en" sz="1800">
                <a:solidFill>
                  <a:srgbClr val="002B42"/>
                </a:solidFill>
                <a:latin typeface="Arial"/>
                <a:ea typeface="Arial"/>
                <a:cs typeface="Arial"/>
                <a:sym typeface="Arial"/>
              </a:rPr>
              <a:t>Real change in expression level of a gene vs non-biological reasons</a:t>
            </a:r>
            <a:endParaRPr sz="1800">
              <a:solidFill>
                <a:srgbClr val="002B42"/>
              </a:solidFill>
              <a:latin typeface="Arial"/>
              <a:ea typeface="Arial"/>
              <a:cs typeface="Arial"/>
              <a:sym typeface="Arial"/>
            </a:endParaRPr>
          </a:p>
          <a:p>
            <a:pPr indent="-342900" lvl="0" marL="457200" rtl="0" algn="l">
              <a:lnSpc>
                <a:spcPct val="115000"/>
              </a:lnSpc>
              <a:spcBef>
                <a:spcPts val="0"/>
              </a:spcBef>
              <a:spcAft>
                <a:spcPts val="0"/>
              </a:spcAft>
              <a:buClr>
                <a:srgbClr val="002B42"/>
              </a:buClr>
              <a:buSzPts val="1800"/>
              <a:buFont typeface="Arial"/>
              <a:buChar char="•"/>
            </a:pPr>
            <a:r>
              <a:rPr lang="en" sz="1800">
                <a:solidFill>
                  <a:srgbClr val="002B42"/>
                </a:solidFill>
                <a:latin typeface="Arial"/>
                <a:ea typeface="Arial"/>
                <a:cs typeface="Arial"/>
                <a:sym typeface="Arial"/>
              </a:rPr>
              <a:t>Need to estimate </a:t>
            </a:r>
            <a:r>
              <a:rPr lang="en" sz="1800">
                <a:latin typeface="Arial"/>
                <a:ea typeface="Arial"/>
                <a:cs typeface="Arial"/>
                <a:sym typeface="Arial"/>
              </a:rPr>
              <a:t>variability (dispersion)</a:t>
            </a:r>
            <a:endParaRPr sz="1800">
              <a:latin typeface="Arial"/>
              <a:ea typeface="Arial"/>
              <a:cs typeface="Arial"/>
              <a:sym typeface="Arial"/>
            </a:endParaRPr>
          </a:p>
          <a:p>
            <a:pPr indent="-342900" lvl="0" marL="457200" rtl="0" algn="l">
              <a:lnSpc>
                <a:spcPct val="115000"/>
              </a:lnSpc>
              <a:spcBef>
                <a:spcPts val="0"/>
              </a:spcBef>
              <a:spcAft>
                <a:spcPts val="0"/>
              </a:spcAft>
              <a:buSzPts val="1800"/>
              <a:buFont typeface="Arial"/>
              <a:buChar char="•"/>
            </a:pPr>
            <a:r>
              <a:rPr lang="en" sz="1800">
                <a:latin typeface="Arial"/>
                <a:ea typeface="Arial"/>
                <a:cs typeface="Arial"/>
                <a:sym typeface="Arial"/>
              </a:rPr>
              <a:t>Several steps and specific tools</a:t>
            </a:r>
            <a:endParaRPr sz="1800">
              <a:latin typeface="Arial"/>
              <a:ea typeface="Arial"/>
              <a:cs typeface="Arial"/>
              <a:sym typeface="Arial"/>
            </a:endParaRPr>
          </a:p>
          <a:p>
            <a:pPr indent="0" lvl="0" marL="0" rtl="0" algn="l">
              <a:spcBef>
                <a:spcPts val="1000"/>
              </a:spcBef>
              <a:spcAft>
                <a:spcPts val="0"/>
              </a:spcAft>
              <a:buNone/>
            </a:pPr>
            <a:r>
              <a:t/>
            </a:r>
            <a:endParaRPr sz="1800">
              <a:solidFill>
                <a:srgbClr val="002B42"/>
              </a:solidFill>
              <a:latin typeface="Arial"/>
              <a:ea typeface="Arial"/>
              <a:cs typeface="Arial"/>
              <a:sym typeface="Arial"/>
            </a:endParaRPr>
          </a:p>
        </p:txBody>
      </p:sp>
      <p:sp>
        <p:nvSpPr>
          <p:cNvPr id="986" name="Google Shape;986;p120"/>
          <p:cNvSpPr txBox="1"/>
          <p:nvPr/>
        </p:nvSpPr>
        <p:spPr>
          <a:xfrm>
            <a:off x="1296750" y="3471675"/>
            <a:ext cx="6353100" cy="1200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2400">
                <a:solidFill>
                  <a:schemeClr val="accent5"/>
                </a:solidFill>
                <a:latin typeface="Helvetica Neue"/>
                <a:ea typeface="Helvetica Neue"/>
                <a:cs typeface="Helvetica Neue"/>
                <a:sym typeface="Helvetica Neue"/>
              </a:rPr>
              <a:t>Intermediate RNA-seq  workshop</a:t>
            </a:r>
            <a:endParaRPr b="1" sz="2200">
              <a:solidFill>
                <a:srgbClr val="262626"/>
              </a:solidFill>
              <a:highlight>
                <a:srgbClr val="F7F6F3"/>
              </a:highlight>
            </a:endParaRPr>
          </a:p>
          <a:p>
            <a:pPr indent="0" lvl="0" marL="0" rtl="0" algn="l">
              <a:spcBef>
                <a:spcPts val="0"/>
              </a:spcBef>
              <a:spcAft>
                <a:spcPts val="0"/>
              </a:spcAft>
              <a:buNone/>
            </a:pPr>
            <a:r>
              <a:t/>
            </a:r>
            <a:endParaRPr b="1" sz="800">
              <a:solidFill>
                <a:srgbClr val="262626"/>
              </a:solidFill>
              <a:highlight>
                <a:srgbClr val="F7F6F3"/>
              </a:highlight>
            </a:endParaRPr>
          </a:p>
          <a:p>
            <a:pPr indent="0" lvl="0" marL="0" rtl="0" algn="ctr">
              <a:spcBef>
                <a:spcPts val="0"/>
              </a:spcBef>
              <a:spcAft>
                <a:spcPts val="0"/>
              </a:spcAft>
              <a:buNone/>
            </a:pPr>
            <a:r>
              <a:rPr b="1" lang="en" sz="1700">
                <a:solidFill>
                  <a:srgbClr val="262626"/>
                </a:solidFill>
                <a:highlight>
                  <a:srgbClr val="F7F6F3"/>
                </a:highlight>
              </a:rPr>
              <a:t>March 21, 2022 9a-12p</a:t>
            </a:r>
            <a:endParaRPr b="1" sz="1700">
              <a:solidFill>
                <a:srgbClr val="262626"/>
              </a:solidFill>
              <a:highlight>
                <a:srgbClr val="F7F6F3"/>
              </a:highlight>
            </a:endParaRPr>
          </a:p>
          <a:p>
            <a:pPr indent="0" lvl="0" marL="0" rtl="0" algn="ctr">
              <a:spcBef>
                <a:spcPts val="0"/>
              </a:spcBef>
              <a:spcAft>
                <a:spcPts val="0"/>
              </a:spcAft>
              <a:buNone/>
            </a:pPr>
            <a:r>
              <a:rPr b="1" lang="en" sz="1700">
                <a:solidFill>
                  <a:srgbClr val="262626"/>
                </a:solidFill>
                <a:highlight>
                  <a:srgbClr val="F7F6F3"/>
                </a:highlight>
              </a:rPr>
              <a:t>Please </a:t>
            </a:r>
            <a:r>
              <a:rPr b="1" lang="en" sz="1700" u="sng">
                <a:solidFill>
                  <a:schemeClr val="hlink"/>
                </a:solidFill>
                <a:highlight>
                  <a:srgbClr val="F7F6F3"/>
                </a:highlight>
                <a:hlinkClick r:id="rId3"/>
              </a:rPr>
              <a:t>register</a:t>
            </a:r>
            <a:r>
              <a:rPr b="1" lang="en" sz="1700">
                <a:solidFill>
                  <a:srgbClr val="262626"/>
                </a:solidFill>
                <a:highlight>
                  <a:srgbClr val="F7F6F3"/>
                </a:highlight>
              </a:rPr>
              <a:t>!</a:t>
            </a:r>
            <a:endParaRPr b="1" sz="1700">
              <a:solidFill>
                <a:srgbClr val="262626"/>
              </a:solidFill>
              <a:highlight>
                <a:srgbClr val="F7F6F3"/>
              </a:highlight>
            </a:endParaRPr>
          </a:p>
        </p:txBody>
      </p:sp>
    </p:spTree>
  </p:cSld>
  <p:clrMapOvr>
    <a:masterClrMapping/>
  </p:clrMapOvr>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0" name="Shape 990"/>
        <p:cNvGrpSpPr/>
        <p:nvPr/>
      </p:nvGrpSpPr>
      <p:grpSpPr>
        <a:xfrm>
          <a:off x="0" y="0"/>
          <a:ext cx="0" cy="0"/>
          <a:chOff x="0" y="0"/>
          <a:chExt cx="0" cy="0"/>
        </a:xfrm>
      </p:grpSpPr>
      <p:sp>
        <p:nvSpPr>
          <p:cNvPr id="991" name="Google Shape;991;p121"/>
          <p:cNvSpPr txBox="1"/>
          <p:nvPr>
            <p:ph type="title"/>
          </p:nvPr>
        </p:nvSpPr>
        <p:spPr>
          <a:xfrm>
            <a:off x="156000" y="12819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Session 2 - Take-home messages</a:t>
            </a:r>
            <a:endParaRPr/>
          </a:p>
        </p:txBody>
      </p:sp>
      <p:sp>
        <p:nvSpPr>
          <p:cNvPr id="992" name="Google Shape;992;p121"/>
          <p:cNvSpPr txBox="1"/>
          <p:nvPr/>
        </p:nvSpPr>
        <p:spPr>
          <a:xfrm>
            <a:off x="142125" y="316050"/>
            <a:ext cx="8727000" cy="24012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t/>
            </a:r>
            <a:endParaRPr sz="2000">
              <a:solidFill>
                <a:schemeClr val="dk1"/>
              </a:solidFill>
            </a:endParaRPr>
          </a:p>
          <a:p>
            <a:pPr indent="-355600" lvl="0" marL="457200" rtl="0" algn="l">
              <a:lnSpc>
                <a:spcPct val="90000"/>
              </a:lnSpc>
              <a:spcBef>
                <a:spcPts val="0"/>
              </a:spcBef>
              <a:spcAft>
                <a:spcPts val="0"/>
              </a:spcAft>
              <a:buClr>
                <a:schemeClr val="dk1"/>
              </a:buClr>
              <a:buSzPts val="2000"/>
              <a:buAutoNum type="arabicParenR"/>
            </a:pPr>
            <a:r>
              <a:rPr lang="en" sz="2000">
                <a:solidFill>
                  <a:schemeClr val="dk1"/>
                </a:solidFill>
              </a:rPr>
              <a:t>Each steps of the analysis can be affected by some kind of bias - Check the quality after each step!</a:t>
            </a:r>
            <a:endParaRPr sz="2000">
              <a:solidFill>
                <a:schemeClr val="dk1"/>
              </a:solidFill>
            </a:endParaRPr>
          </a:p>
          <a:p>
            <a:pPr indent="0" lvl="0" marL="457200" rtl="0" algn="l">
              <a:lnSpc>
                <a:spcPct val="90000"/>
              </a:lnSpc>
              <a:spcBef>
                <a:spcPts val="0"/>
              </a:spcBef>
              <a:spcAft>
                <a:spcPts val="0"/>
              </a:spcAft>
              <a:buNone/>
            </a:pPr>
            <a:r>
              <a:t/>
            </a:r>
            <a:endParaRPr sz="2000">
              <a:solidFill>
                <a:schemeClr val="dk1"/>
              </a:solidFill>
            </a:endParaRPr>
          </a:p>
          <a:p>
            <a:pPr indent="-355600" lvl="0" marL="457200" rtl="0" algn="l">
              <a:lnSpc>
                <a:spcPct val="90000"/>
              </a:lnSpc>
              <a:spcBef>
                <a:spcPts val="0"/>
              </a:spcBef>
              <a:spcAft>
                <a:spcPts val="0"/>
              </a:spcAft>
              <a:buClr>
                <a:schemeClr val="dk1"/>
              </a:buClr>
              <a:buSzPts val="2000"/>
              <a:buAutoNum type="arabicParenR"/>
            </a:pPr>
            <a:r>
              <a:rPr lang="en" sz="2000">
                <a:solidFill>
                  <a:schemeClr val="dk1"/>
                </a:solidFill>
              </a:rPr>
              <a:t>Be aware of possible batch effects, non biological variability.</a:t>
            </a:r>
            <a:endParaRPr sz="2000">
              <a:solidFill>
                <a:schemeClr val="dk1"/>
              </a:solidFill>
            </a:endParaRPr>
          </a:p>
          <a:p>
            <a:pPr indent="0" lvl="0" marL="457200" rtl="0" algn="l">
              <a:lnSpc>
                <a:spcPct val="90000"/>
              </a:lnSpc>
              <a:spcBef>
                <a:spcPts val="0"/>
              </a:spcBef>
              <a:spcAft>
                <a:spcPts val="0"/>
              </a:spcAft>
              <a:buNone/>
            </a:pPr>
            <a:r>
              <a:t/>
            </a:r>
            <a:endParaRPr sz="2000">
              <a:solidFill>
                <a:schemeClr val="dk1"/>
              </a:solidFill>
            </a:endParaRPr>
          </a:p>
          <a:p>
            <a:pPr indent="-355600" lvl="0" marL="457200" rtl="0" algn="l">
              <a:lnSpc>
                <a:spcPct val="90000"/>
              </a:lnSpc>
              <a:spcBef>
                <a:spcPts val="0"/>
              </a:spcBef>
              <a:spcAft>
                <a:spcPts val="0"/>
              </a:spcAft>
              <a:buClr>
                <a:schemeClr val="dk1"/>
              </a:buClr>
              <a:buSzPts val="2000"/>
              <a:buAutoNum type="arabicParenR"/>
            </a:pPr>
            <a:r>
              <a:rPr lang="en" sz="2000">
                <a:solidFill>
                  <a:schemeClr val="dk1"/>
                </a:solidFill>
              </a:rPr>
              <a:t>Know the tools and how they work. Use best practices for the analysis.</a:t>
            </a:r>
            <a:endParaRPr sz="2000">
              <a:solidFill>
                <a:schemeClr val="dk1"/>
              </a:solidFill>
            </a:endParaRPr>
          </a:p>
          <a:p>
            <a:pPr indent="0" lvl="0" marL="0" rtl="0" algn="l">
              <a:lnSpc>
                <a:spcPct val="90000"/>
              </a:lnSpc>
              <a:spcBef>
                <a:spcPts val="0"/>
              </a:spcBef>
              <a:spcAft>
                <a:spcPts val="0"/>
              </a:spcAft>
              <a:buNone/>
            </a:pPr>
            <a:r>
              <a:t/>
            </a:r>
            <a:endParaRPr sz="2000">
              <a:solidFill>
                <a:schemeClr val="dk1"/>
              </a:solidFill>
            </a:endParaRPr>
          </a:p>
        </p:txBody>
      </p:sp>
      <p:sp>
        <p:nvSpPr>
          <p:cNvPr id="993" name="Google Shape;993;p121"/>
          <p:cNvSpPr txBox="1"/>
          <p:nvPr/>
        </p:nvSpPr>
        <p:spPr>
          <a:xfrm>
            <a:off x="222425" y="3412000"/>
            <a:ext cx="8504700" cy="1493100"/>
          </a:xfrm>
          <a:prstGeom prst="rect">
            <a:avLst/>
          </a:prstGeom>
          <a:noFill/>
          <a:ln>
            <a:noFill/>
          </a:ln>
        </p:spPr>
        <p:txBody>
          <a:bodyPr anchorCtr="0" anchor="t" bIns="91425" lIns="91425" spcFirstLastPara="1" rIns="91425" wrap="square" tIns="91425">
            <a:spAutoFit/>
          </a:bodyPr>
          <a:lstStyle/>
          <a:p>
            <a:pPr indent="-336550" lvl="0" marL="457200" rtl="0" algn="l">
              <a:spcBef>
                <a:spcPts val="0"/>
              </a:spcBef>
              <a:spcAft>
                <a:spcPts val="0"/>
              </a:spcAft>
              <a:buSzPts val="1700"/>
              <a:buAutoNum type="arabicParenR"/>
            </a:pPr>
            <a:r>
              <a:rPr lang="en" sz="1700"/>
              <a:t>Common tools, e.g., fastqc, </a:t>
            </a:r>
            <a:r>
              <a:rPr lang="en" sz="1700">
                <a:solidFill>
                  <a:schemeClr val="dk1"/>
                </a:solidFill>
              </a:rPr>
              <a:t>cutadapt, </a:t>
            </a:r>
            <a:r>
              <a:rPr lang="en" sz="1700"/>
              <a:t>STAR</a:t>
            </a:r>
            <a:endParaRPr sz="1700"/>
          </a:p>
          <a:p>
            <a:pPr indent="0" lvl="0" marL="457200" rtl="0" algn="l">
              <a:spcBef>
                <a:spcPts val="0"/>
              </a:spcBef>
              <a:spcAft>
                <a:spcPts val="0"/>
              </a:spcAft>
              <a:buNone/>
            </a:pPr>
            <a:r>
              <a:t/>
            </a:r>
            <a:endParaRPr sz="1700"/>
          </a:p>
          <a:p>
            <a:pPr indent="-336550" lvl="0" marL="457200" rtl="0" algn="l">
              <a:spcBef>
                <a:spcPts val="0"/>
              </a:spcBef>
              <a:spcAft>
                <a:spcPts val="0"/>
              </a:spcAft>
              <a:buSzPts val="1700"/>
              <a:buAutoNum type="arabicParenR"/>
            </a:pPr>
            <a:r>
              <a:rPr lang="en" sz="1700"/>
              <a:t>Common file formats, e.g., FASTQ, FASTA, SAM, GTF, BAM</a:t>
            </a:r>
            <a:endParaRPr sz="1700"/>
          </a:p>
          <a:p>
            <a:pPr indent="0" lvl="0" marL="457200" rtl="0" algn="l">
              <a:spcBef>
                <a:spcPts val="0"/>
              </a:spcBef>
              <a:spcAft>
                <a:spcPts val="0"/>
              </a:spcAft>
              <a:buNone/>
            </a:pPr>
            <a:r>
              <a:t/>
            </a:r>
            <a:endParaRPr sz="1700"/>
          </a:p>
          <a:p>
            <a:pPr indent="-336550" lvl="0" marL="457200" rtl="0" algn="l">
              <a:spcBef>
                <a:spcPts val="0"/>
              </a:spcBef>
              <a:spcAft>
                <a:spcPts val="0"/>
              </a:spcAft>
              <a:buSzPts val="1700"/>
              <a:buAutoNum type="arabicParenR"/>
            </a:pPr>
            <a:r>
              <a:rPr lang="en" sz="1700"/>
              <a:t>Analysis with Galaxy and Wynton</a:t>
            </a:r>
            <a:endParaRPr sz="1700"/>
          </a:p>
        </p:txBody>
      </p:sp>
      <p:sp>
        <p:nvSpPr>
          <p:cNvPr id="994" name="Google Shape;994;p121"/>
          <p:cNvSpPr txBox="1"/>
          <p:nvPr/>
        </p:nvSpPr>
        <p:spPr>
          <a:xfrm>
            <a:off x="142125" y="2800350"/>
            <a:ext cx="6294300" cy="6417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This workshop covered: </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8" name="Shape 998"/>
        <p:cNvGrpSpPr/>
        <p:nvPr/>
      </p:nvGrpSpPr>
      <p:grpSpPr>
        <a:xfrm>
          <a:off x="0" y="0"/>
          <a:ext cx="0" cy="0"/>
          <a:chOff x="0" y="0"/>
          <a:chExt cx="0" cy="0"/>
        </a:xfrm>
      </p:grpSpPr>
      <p:sp>
        <p:nvSpPr>
          <p:cNvPr id="999" name="Google Shape;999;p122"/>
          <p:cNvSpPr txBox="1"/>
          <p:nvPr>
            <p:ph type="title"/>
          </p:nvPr>
        </p:nvSpPr>
        <p:spPr>
          <a:xfrm>
            <a:off x="118872" y="0"/>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Real data is complex</a:t>
            </a:r>
            <a:endParaRPr/>
          </a:p>
        </p:txBody>
      </p:sp>
      <p:sp>
        <p:nvSpPr>
          <p:cNvPr id="1000" name="Google Shape;1000;p122"/>
          <p:cNvSpPr txBox="1"/>
          <p:nvPr>
            <p:ph idx="1" type="body"/>
          </p:nvPr>
        </p:nvSpPr>
        <p:spPr>
          <a:xfrm>
            <a:off x="628650" y="736800"/>
            <a:ext cx="8009700" cy="3873900"/>
          </a:xfrm>
          <a:prstGeom prst="rect">
            <a:avLst/>
          </a:prstGeom>
        </p:spPr>
        <p:txBody>
          <a:bodyPr anchorCtr="0" anchor="t" bIns="0" lIns="0" spcFirstLastPara="1" rIns="0" wrap="square" tIns="0">
            <a:noAutofit/>
          </a:bodyPr>
          <a:lstStyle/>
          <a:p>
            <a:pPr indent="-355600" lvl="0" marL="457200" rtl="0" algn="l">
              <a:spcBef>
                <a:spcPts val="800"/>
              </a:spcBef>
              <a:spcAft>
                <a:spcPts val="0"/>
              </a:spcAft>
              <a:buSzPts val="2000"/>
              <a:buChar char="●"/>
            </a:pPr>
            <a:r>
              <a:rPr lang="en" sz="2000"/>
              <a:t>This workshop provides an introduction to typical RNA-seq analysis steps using an artificial dataset. </a:t>
            </a:r>
            <a:r>
              <a:rPr lang="en" sz="2000"/>
              <a:t>Real data might need additional analyses choices.</a:t>
            </a:r>
            <a:endParaRPr sz="2000"/>
          </a:p>
          <a:p>
            <a:pPr indent="0" lvl="0" marL="457200" rtl="0" algn="l">
              <a:spcBef>
                <a:spcPts val="800"/>
              </a:spcBef>
              <a:spcAft>
                <a:spcPts val="0"/>
              </a:spcAft>
              <a:buNone/>
            </a:pPr>
            <a:r>
              <a:t/>
            </a:r>
            <a:endParaRPr sz="1100"/>
          </a:p>
          <a:p>
            <a:pPr indent="-355600" lvl="0" marL="457200" rtl="0" algn="l">
              <a:spcBef>
                <a:spcPts val="800"/>
              </a:spcBef>
              <a:spcAft>
                <a:spcPts val="0"/>
              </a:spcAft>
              <a:buSzPts val="2000"/>
              <a:buChar char="●"/>
            </a:pPr>
            <a:r>
              <a:rPr lang="en" sz="2000"/>
              <a:t>Possible challenges with real data</a:t>
            </a:r>
            <a:r>
              <a:rPr lang="en" sz="2000"/>
              <a:t>: (What we did not cover today)</a:t>
            </a:r>
            <a:endParaRPr sz="2000"/>
          </a:p>
          <a:p>
            <a:pPr indent="-355600" lvl="1" marL="914400" rtl="0" algn="l">
              <a:spcBef>
                <a:spcPts val="0"/>
              </a:spcBef>
              <a:spcAft>
                <a:spcPts val="0"/>
              </a:spcAft>
              <a:buSzPts val="2000"/>
              <a:buChar char="○"/>
            </a:pPr>
            <a:r>
              <a:rPr lang="en" sz="2000"/>
              <a:t>What to do you if only 50%of reads align to reference?</a:t>
            </a:r>
            <a:endParaRPr sz="2000"/>
          </a:p>
          <a:p>
            <a:pPr indent="-355600" lvl="1" marL="914400" rtl="0" algn="l">
              <a:spcBef>
                <a:spcPts val="0"/>
              </a:spcBef>
              <a:spcAft>
                <a:spcPts val="0"/>
              </a:spcAft>
              <a:buSzPts val="2000"/>
              <a:buChar char="○"/>
            </a:pPr>
            <a:r>
              <a:rPr lang="en" sz="2000"/>
              <a:t>What to do if FastQC reports unusual GC content?</a:t>
            </a:r>
            <a:endParaRPr sz="2000"/>
          </a:p>
          <a:p>
            <a:pPr indent="-355600" lvl="1" marL="914400" rtl="0" algn="l">
              <a:spcBef>
                <a:spcPts val="0"/>
              </a:spcBef>
              <a:spcAft>
                <a:spcPts val="0"/>
              </a:spcAft>
              <a:buSzPts val="2000"/>
              <a:buChar char="○"/>
            </a:pPr>
            <a:r>
              <a:rPr lang="en" sz="2000"/>
              <a:t>What to do if the reference genome is incomplete?</a:t>
            </a:r>
            <a:endParaRPr sz="2000"/>
          </a:p>
          <a:p>
            <a:pPr indent="-355600" lvl="1" marL="914400" rtl="0" algn="l">
              <a:spcBef>
                <a:spcPts val="0"/>
              </a:spcBef>
              <a:spcAft>
                <a:spcPts val="0"/>
              </a:spcAft>
              <a:buSzPts val="2000"/>
              <a:buChar char="○"/>
            </a:pPr>
            <a:r>
              <a:rPr lang="en" sz="2000"/>
              <a:t>How to deal with more complicated experimental designs</a:t>
            </a:r>
            <a:r>
              <a:rPr lang="en" sz="2000"/>
              <a:t>?</a:t>
            </a:r>
            <a:endParaRPr sz="2000"/>
          </a:p>
          <a:p>
            <a:pPr indent="-355600" lvl="1" marL="914400" rtl="0" algn="l">
              <a:spcBef>
                <a:spcPts val="0"/>
              </a:spcBef>
              <a:spcAft>
                <a:spcPts val="0"/>
              </a:spcAft>
              <a:buSzPts val="2000"/>
              <a:buChar char="○"/>
            </a:pPr>
            <a:r>
              <a:rPr lang="en" sz="2000"/>
              <a:t>How many replicates to use for RNA-seq?</a:t>
            </a:r>
            <a:endParaRPr sz="2000"/>
          </a:p>
          <a:p>
            <a:pPr indent="0" lvl="0" marL="914400" rtl="0" algn="l">
              <a:spcBef>
                <a:spcPts val="800"/>
              </a:spcBef>
              <a:spcAft>
                <a:spcPts val="0"/>
              </a:spcAft>
              <a:buNone/>
            </a:pPr>
            <a:r>
              <a:t/>
            </a:r>
            <a:endParaRPr sz="1100"/>
          </a:p>
          <a:p>
            <a:pPr indent="-355600" lvl="0" marL="457200" rtl="0" algn="l">
              <a:spcBef>
                <a:spcPts val="800"/>
              </a:spcBef>
              <a:spcAft>
                <a:spcPts val="0"/>
              </a:spcAft>
              <a:buSzPts val="2000"/>
              <a:buChar char="●"/>
            </a:pPr>
            <a:r>
              <a:rPr lang="en" sz="2000"/>
              <a:t>Some analysis choices need experience. Consult with</a:t>
            </a:r>
            <a:r>
              <a:rPr lang="en" sz="2000"/>
              <a:t> the </a:t>
            </a:r>
            <a:r>
              <a:rPr lang="en" sz="2000" u="sng">
                <a:solidFill>
                  <a:schemeClr val="hlink"/>
                </a:solidFill>
                <a:hlinkClick r:id="rId3"/>
              </a:rPr>
              <a:t>Gladstone Bioinformatics core</a:t>
            </a:r>
            <a:r>
              <a:rPr lang="en" sz="2000"/>
              <a:t> for such scenarios and data.</a:t>
            </a:r>
            <a:endParaRPr sz="2000"/>
          </a:p>
        </p:txBody>
      </p:sp>
    </p:spTree>
  </p:cSld>
  <p:clrMapOvr>
    <a:masterClrMapping/>
  </p:clrMapOvr>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4" name="Shape 1004"/>
        <p:cNvGrpSpPr/>
        <p:nvPr/>
      </p:nvGrpSpPr>
      <p:grpSpPr>
        <a:xfrm>
          <a:off x="0" y="0"/>
          <a:ext cx="0" cy="0"/>
          <a:chOff x="0" y="0"/>
          <a:chExt cx="0" cy="0"/>
        </a:xfrm>
      </p:grpSpPr>
      <p:sp>
        <p:nvSpPr>
          <p:cNvPr id="1005" name="Google Shape;1005;p123"/>
          <p:cNvSpPr txBox="1"/>
          <p:nvPr>
            <p:ph idx="1" type="body"/>
          </p:nvPr>
        </p:nvSpPr>
        <p:spPr>
          <a:xfrm>
            <a:off x="628650" y="1177049"/>
            <a:ext cx="7886700" cy="3512400"/>
          </a:xfrm>
          <a:prstGeom prst="rect">
            <a:avLst/>
          </a:prstGeom>
          <a:noFill/>
          <a:ln>
            <a:noFill/>
          </a:ln>
        </p:spPr>
        <p:txBody>
          <a:bodyPr anchorCtr="0" anchor="t" bIns="0" lIns="137150" spcFirstLastPara="1" rIns="0" wrap="square" tIns="0">
            <a:spAutoFit/>
          </a:bodyPr>
          <a:lstStyle/>
          <a:p>
            <a:pPr indent="-381000" lvl="0" marL="342900" rtl="0" algn="l">
              <a:lnSpc>
                <a:spcPct val="90000"/>
              </a:lnSpc>
              <a:spcBef>
                <a:spcPts val="0"/>
              </a:spcBef>
              <a:spcAft>
                <a:spcPts val="0"/>
              </a:spcAft>
              <a:buClr>
                <a:srgbClr val="002B42"/>
              </a:buClr>
              <a:buSzPts val="2200"/>
              <a:buFont typeface="Arial"/>
              <a:buChar char="●"/>
            </a:pPr>
            <a:r>
              <a:rPr lang="en" sz="2200"/>
              <a:t>Slack channel for Wynton users</a:t>
            </a:r>
            <a:endParaRPr sz="2200"/>
          </a:p>
          <a:p>
            <a:pPr indent="-304800" lvl="1" marL="596900" rtl="0" algn="l">
              <a:lnSpc>
                <a:spcPct val="90000"/>
              </a:lnSpc>
              <a:spcBef>
                <a:spcPts val="400"/>
              </a:spcBef>
              <a:spcAft>
                <a:spcPts val="0"/>
              </a:spcAft>
              <a:buClr>
                <a:srgbClr val="002B42"/>
              </a:buClr>
              <a:buSzPts val="2200"/>
              <a:buChar char="●"/>
            </a:pPr>
            <a:r>
              <a:rPr lang="en" sz="2200"/>
              <a:t>ucsf-wynton.slack.com</a:t>
            </a:r>
            <a:endParaRPr sz="2200"/>
          </a:p>
          <a:p>
            <a:pPr indent="-381000" lvl="0" marL="342900" rtl="0" algn="l">
              <a:lnSpc>
                <a:spcPct val="90000"/>
              </a:lnSpc>
              <a:spcBef>
                <a:spcPts val="800"/>
              </a:spcBef>
              <a:spcAft>
                <a:spcPts val="0"/>
              </a:spcAft>
              <a:buClr>
                <a:srgbClr val="002B42"/>
              </a:buClr>
              <a:buSzPts val="2200"/>
              <a:buFont typeface="Arial"/>
              <a:buChar char="●"/>
            </a:pPr>
            <a:r>
              <a:rPr lang="en" sz="2200" u="sng">
                <a:solidFill>
                  <a:schemeClr val="hlink"/>
                </a:solidFill>
                <a:hlinkClick r:id="rId3"/>
              </a:rPr>
              <a:t>http://seqanswers.com/forums/</a:t>
            </a:r>
            <a:endParaRPr sz="2200"/>
          </a:p>
          <a:p>
            <a:pPr indent="-381000" lvl="0" marL="342900" rtl="0" algn="l">
              <a:lnSpc>
                <a:spcPct val="90000"/>
              </a:lnSpc>
              <a:spcBef>
                <a:spcPts val="800"/>
              </a:spcBef>
              <a:spcAft>
                <a:spcPts val="0"/>
              </a:spcAft>
              <a:buClr>
                <a:srgbClr val="002B42"/>
              </a:buClr>
              <a:buSzPts val="2200"/>
              <a:buFont typeface="Arial"/>
              <a:buChar char="●"/>
            </a:pPr>
            <a:r>
              <a:rPr lang="en" sz="2200" u="sng">
                <a:solidFill>
                  <a:schemeClr val="hlink"/>
                </a:solidFill>
                <a:hlinkClick r:id="rId4"/>
              </a:rPr>
              <a:t>https://www.biostars.org/</a:t>
            </a:r>
            <a:endParaRPr sz="2200"/>
          </a:p>
          <a:p>
            <a:pPr indent="-381000" lvl="0" marL="342900" rtl="0" algn="l">
              <a:lnSpc>
                <a:spcPct val="90000"/>
              </a:lnSpc>
              <a:spcBef>
                <a:spcPts val="800"/>
              </a:spcBef>
              <a:spcAft>
                <a:spcPts val="0"/>
              </a:spcAft>
              <a:buClr>
                <a:srgbClr val="002B42"/>
              </a:buClr>
              <a:buSzPts val="2200"/>
              <a:buFont typeface="Arial"/>
              <a:buChar char="●"/>
            </a:pPr>
            <a:r>
              <a:rPr lang="en" sz="2200" u="sng">
                <a:solidFill>
                  <a:schemeClr val="hlink"/>
                </a:solidFill>
                <a:hlinkClick r:id="rId5"/>
              </a:rPr>
              <a:t>https://www.rna-seqblog.com/</a:t>
            </a:r>
            <a:endParaRPr sz="2200"/>
          </a:p>
          <a:p>
            <a:pPr indent="-381000" lvl="0" marL="342900" rtl="0" algn="l">
              <a:lnSpc>
                <a:spcPct val="90000"/>
              </a:lnSpc>
              <a:spcBef>
                <a:spcPts val="800"/>
              </a:spcBef>
              <a:spcAft>
                <a:spcPts val="0"/>
              </a:spcAft>
              <a:buClr>
                <a:srgbClr val="002B42"/>
              </a:buClr>
              <a:buSzPts val="2200"/>
              <a:buFont typeface="Arial"/>
              <a:buChar char="●"/>
            </a:pPr>
            <a:r>
              <a:rPr lang="en" sz="2200" u="sng">
                <a:solidFill>
                  <a:schemeClr val="hlink"/>
                </a:solidFill>
                <a:hlinkClick r:id="rId6"/>
              </a:rPr>
              <a:t>https://stackexchange.com/</a:t>
            </a:r>
            <a:endParaRPr sz="2200"/>
          </a:p>
          <a:p>
            <a:pPr indent="-381000" lvl="0" marL="342900" rtl="0" algn="l">
              <a:lnSpc>
                <a:spcPct val="90000"/>
              </a:lnSpc>
              <a:spcBef>
                <a:spcPts val="800"/>
              </a:spcBef>
              <a:spcAft>
                <a:spcPts val="0"/>
              </a:spcAft>
              <a:buClr>
                <a:srgbClr val="002B42"/>
              </a:buClr>
              <a:buSzPts val="2200"/>
              <a:buFont typeface="Arial"/>
              <a:buChar char="●"/>
            </a:pPr>
            <a:r>
              <a:rPr lang="en" sz="2200"/>
              <a:t>Google groups for specific tools</a:t>
            </a:r>
            <a:endParaRPr sz="2200"/>
          </a:p>
          <a:p>
            <a:pPr indent="-381000" lvl="0" marL="342900" rtl="0" algn="l">
              <a:lnSpc>
                <a:spcPct val="90000"/>
              </a:lnSpc>
              <a:spcBef>
                <a:spcPts val="800"/>
              </a:spcBef>
              <a:spcAft>
                <a:spcPts val="0"/>
              </a:spcAft>
              <a:buClr>
                <a:srgbClr val="002B42"/>
              </a:buClr>
              <a:buSzPts val="2200"/>
              <a:buFont typeface="Arial"/>
              <a:buChar char="●"/>
            </a:pPr>
            <a:r>
              <a:rPr lang="en" sz="2200"/>
              <a:t>GitHub issues</a:t>
            </a:r>
            <a:endParaRPr sz="2200"/>
          </a:p>
          <a:p>
            <a:pPr indent="-381000" lvl="0" marL="342900" rtl="0" algn="l">
              <a:lnSpc>
                <a:spcPct val="90000"/>
              </a:lnSpc>
              <a:spcBef>
                <a:spcPts val="800"/>
              </a:spcBef>
              <a:spcAft>
                <a:spcPts val="0"/>
              </a:spcAft>
              <a:buClr>
                <a:srgbClr val="002B42"/>
              </a:buClr>
              <a:buSzPts val="2200"/>
              <a:buFont typeface="Arial"/>
              <a:buChar char="●"/>
            </a:pPr>
            <a:r>
              <a:rPr lang="en" sz="2200"/>
              <a:t>…</a:t>
            </a:r>
            <a:endParaRPr sz="2200"/>
          </a:p>
        </p:txBody>
      </p:sp>
      <p:sp>
        <p:nvSpPr>
          <p:cNvPr id="1006" name="Google Shape;1006;p123"/>
          <p:cNvSpPr txBox="1"/>
          <p:nvPr/>
        </p:nvSpPr>
        <p:spPr>
          <a:xfrm>
            <a:off x="272400" y="152400"/>
            <a:ext cx="8571000" cy="736800"/>
          </a:xfrm>
          <a:prstGeom prst="rect">
            <a:avLst/>
          </a:prstGeom>
          <a:noFill/>
          <a:ln>
            <a:noFill/>
          </a:ln>
        </p:spPr>
        <p:txBody>
          <a:bodyPr anchorCtr="0" anchor="t" bIns="0" lIns="0" spcFirstLastPara="1" rIns="0" wrap="square" tIns="0">
            <a:normAutofit fontScale="77500"/>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When I need help, which I do need on a daily basis,</a:t>
            </a:r>
            <a:endParaRPr b="1" sz="3300">
              <a:solidFill>
                <a:srgbClr val="1155CC"/>
              </a:solidFill>
              <a:latin typeface="Helvetica Neue"/>
              <a:ea typeface="Helvetica Neue"/>
              <a:cs typeface="Helvetica Neue"/>
              <a:sym typeface="Helvetica Neue"/>
            </a:endParaRPr>
          </a:p>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I visit:</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0" name="Shape 1010"/>
        <p:cNvGrpSpPr/>
        <p:nvPr/>
      </p:nvGrpSpPr>
      <p:grpSpPr>
        <a:xfrm>
          <a:off x="0" y="0"/>
          <a:ext cx="0" cy="0"/>
          <a:chOff x="0" y="0"/>
          <a:chExt cx="0" cy="0"/>
        </a:xfrm>
      </p:grpSpPr>
      <p:sp>
        <p:nvSpPr>
          <p:cNvPr id="1011" name="Google Shape;1011;p124"/>
          <p:cNvSpPr txBox="1"/>
          <p:nvPr>
            <p:ph idx="1" type="body"/>
          </p:nvPr>
        </p:nvSpPr>
        <p:spPr>
          <a:xfrm>
            <a:off x="628650" y="1407362"/>
            <a:ext cx="7886700" cy="2581200"/>
          </a:xfrm>
          <a:prstGeom prst="rect">
            <a:avLst/>
          </a:prstGeom>
          <a:noFill/>
          <a:ln>
            <a:noFill/>
          </a:ln>
        </p:spPr>
        <p:txBody>
          <a:bodyPr anchorCtr="0" anchor="t" bIns="0" lIns="137150" spcFirstLastPara="1" rIns="0" wrap="square" tIns="0">
            <a:spAutoFit/>
          </a:bodyPr>
          <a:lstStyle/>
          <a:p>
            <a:pPr indent="-349250" lvl="0" marL="342900" rtl="0" algn="l">
              <a:lnSpc>
                <a:spcPct val="90000"/>
              </a:lnSpc>
              <a:spcBef>
                <a:spcPts val="0"/>
              </a:spcBef>
              <a:spcAft>
                <a:spcPts val="0"/>
              </a:spcAft>
              <a:buClr>
                <a:srgbClr val="002B42"/>
              </a:buClr>
              <a:buSzPts val="1700"/>
              <a:buFont typeface="Arial"/>
              <a:buChar char="●"/>
            </a:pPr>
            <a:r>
              <a:rPr lang="en"/>
              <a:t>Wynton slack channel</a:t>
            </a:r>
            <a:endParaRPr/>
          </a:p>
          <a:p>
            <a:pPr indent="-254000" lvl="1" marL="596900" rtl="0" algn="l">
              <a:lnSpc>
                <a:spcPct val="90000"/>
              </a:lnSpc>
              <a:spcBef>
                <a:spcPts val="400"/>
              </a:spcBef>
              <a:spcAft>
                <a:spcPts val="0"/>
              </a:spcAft>
              <a:buClr>
                <a:srgbClr val="002B42"/>
              </a:buClr>
              <a:buSzPts val="1400"/>
              <a:buChar char="●"/>
            </a:pPr>
            <a:r>
              <a:rPr lang="en"/>
              <a:t>ucsf-wynton.slack.com</a:t>
            </a:r>
            <a:endParaRPr/>
          </a:p>
          <a:p>
            <a:pPr indent="0" lvl="1" marL="342900" rtl="0" algn="l">
              <a:lnSpc>
                <a:spcPct val="90000"/>
              </a:lnSpc>
              <a:spcBef>
                <a:spcPts val="400"/>
              </a:spcBef>
              <a:spcAft>
                <a:spcPts val="0"/>
              </a:spcAft>
              <a:buClr>
                <a:srgbClr val="002B42"/>
              </a:buClr>
              <a:buSzPts val="1400"/>
              <a:buNone/>
            </a:pPr>
            <a:r>
              <a:t/>
            </a:r>
            <a:endParaRPr/>
          </a:p>
          <a:p>
            <a:pPr indent="-349250" lvl="0" marL="342900" rtl="0" algn="l">
              <a:lnSpc>
                <a:spcPct val="90000"/>
              </a:lnSpc>
              <a:spcBef>
                <a:spcPts val="800"/>
              </a:spcBef>
              <a:spcAft>
                <a:spcPts val="0"/>
              </a:spcAft>
              <a:buClr>
                <a:srgbClr val="002B42"/>
              </a:buClr>
              <a:buSzPts val="1700"/>
              <a:buFont typeface="Arial"/>
              <a:buChar char="●"/>
            </a:pPr>
            <a:r>
              <a:rPr lang="en"/>
              <a:t>Gladstone Bioinformatics Core slack channel</a:t>
            </a:r>
            <a:endParaRPr/>
          </a:p>
          <a:p>
            <a:pPr indent="-254000" lvl="1" marL="596900" rtl="0" algn="l">
              <a:lnSpc>
                <a:spcPct val="90000"/>
              </a:lnSpc>
              <a:spcBef>
                <a:spcPts val="400"/>
              </a:spcBef>
              <a:spcAft>
                <a:spcPts val="0"/>
              </a:spcAft>
              <a:buClr>
                <a:srgbClr val="002B42"/>
              </a:buClr>
              <a:buSzPts val="1400"/>
              <a:buChar char="●"/>
            </a:pPr>
            <a:r>
              <a:rPr lang="en" u="sng">
                <a:solidFill>
                  <a:schemeClr val="hlink"/>
                </a:solidFill>
                <a:hlinkClick r:id="rId3"/>
              </a:rPr>
              <a:t>https://gladstoneinstitutes.slack.com/archives/C0145F1L7QS</a:t>
            </a:r>
            <a:endParaRPr/>
          </a:p>
          <a:p>
            <a:pPr indent="0" lvl="1" marL="342900" rtl="0" algn="l">
              <a:lnSpc>
                <a:spcPct val="90000"/>
              </a:lnSpc>
              <a:spcBef>
                <a:spcPts val="400"/>
              </a:spcBef>
              <a:spcAft>
                <a:spcPts val="0"/>
              </a:spcAft>
              <a:buClr>
                <a:srgbClr val="002B42"/>
              </a:buClr>
              <a:buSzPts val="1400"/>
              <a:buNone/>
            </a:pPr>
            <a:r>
              <a:t/>
            </a:r>
            <a:endParaRPr/>
          </a:p>
          <a:p>
            <a:pPr indent="-349250" lvl="0" marL="342900" rtl="0" algn="l">
              <a:lnSpc>
                <a:spcPct val="90000"/>
              </a:lnSpc>
              <a:spcBef>
                <a:spcPts val="800"/>
              </a:spcBef>
              <a:spcAft>
                <a:spcPts val="0"/>
              </a:spcAft>
              <a:buClr>
                <a:srgbClr val="002B42"/>
              </a:buClr>
              <a:buSzPts val="1700"/>
              <a:buFont typeface="Arial"/>
              <a:buChar char="●"/>
            </a:pPr>
            <a:r>
              <a:rPr lang="en"/>
              <a:t>Wynton tutorials</a:t>
            </a:r>
            <a:endParaRPr/>
          </a:p>
          <a:p>
            <a:pPr indent="-254000" lvl="1" marL="596900" rtl="0" algn="l">
              <a:lnSpc>
                <a:spcPct val="90000"/>
              </a:lnSpc>
              <a:spcBef>
                <a:spcPts val="400"/>
              </a:spcBef>
              <a:spcAft>
                <a:spcPts val="0"/>
              </a:spcAft>
              <a:buClr>
                <a:srgbClr val="002B42"/>
              </a:buClr>
              <a:buSzPts val="1400"/>
              <a:buChar char="●"/>
            </a:pPr>
            <a:r>
              <a:rPr lang="en"/>
              <a:t>https://github.com/ucsf-wynton/tutorials/wiki</a:t>
            </a:r>
            <a:endParaRPr/>
          </a:p>
        </p:txBody>
      </p:sp>
      <p:sp>
        <p:nvSpPr>
          <p:cNvPr id="1012" name="Google Shape;1012;p124"/>
          <p:cNvSpPr txBox="1"/>
          <p:nvPr/>
        </p:nvSpPr>
        <p:spPr>
          <a:xfrm>
            <a:off x="272400" y="152400"/>
            <a:ext cx="8571000" cy="7368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Helpful resources</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7" name="Shape 1017"/>
        <p:cNvGrpSpPr/>
        <p:nvPr/>
      </p:nvGrpSpPr>
      <p:grpSpPr>
        <a:xfrm>
          <a:off x="0" y="0"/>
          <a:ext cx="0" cy="0"/>
          <a:chOff x="0" y="0"/>
          <a:chExt cx="0" cy="0"/>
        </a:xfrm>
      </p:grpSpPr>
      <p:sp>
        <p:nvSpPr>
          <p:cNvPr id="1018" name="Google Shape;1018;p125"/>
          <p:cNvSpPr txBox="1"/>
          <p:nvPr>
            <p:ph idx="1" type="body"/>
          </p:nvPr>
        </p:nvSpPr>
        <p:spPr>
          <a:xfrm>
            <a:off x="628650" y="1407362"/>
            <a:ext cx="7886700" cy="3257400"/>
          </a:xfrm>
          <a:prstGeom prst="rect">
            <a:avLst/>
          </a:prstGeom>
          <a:noFill/>
          <a:ln>
            <a:noFill/>
          </a:ln>
        </p:spPr>
        <p:txBody>
          <a:bodyPr anchorCtr="0" anchor="t" bIns="0" lIns="137150" spcFirstLastPara="1" rIns="0" wrap="square" tIns="0">
            <a:spAutoFit/>
          </a:bodyPr>
          <a:lstStyle/>
          <a:p>
            <a:pPr indent="-349250" lvl="0" marL="342900" rtl="0" algn="l">
              <a:lnSpc>
                <a:spcPct val="90000"/>
              </a:lnSpc>
              <a:spcBef>
                <a:spcPts val="0"/>
              </a:spcBef>
              <a:spcAft>
                <a:spcPts val="0"/>
              </a:spcAft>
              <a:buClr>
                <a:srgbClr val="002B42"/>
              </a:buClr>
              <a:buSzPts val="1700"/>
              <a:buFont typeface="Arial"/>
              <a:buChar char="●"/>
            </a:pPr>
            <a:r>
              <a:rPr lang="en"/>
              <a:t>Minimum essential </a:t>
            </a:r>
            <a:endParaRPr/>
          </a:p>
          <a:p>
            <a:pPr indent="-254000" lvl="1" marL="596900" rtl="0" algn="l">
              <a:lnSpc>
                <a:spcPct val="90000"/>
              </a:lnSpc>
              <a:spcBef>
                <a:spcPts val="400"/>
              </a:spcBef>
              <a:spcAft>
                <a:spcPts val="0"/>
              </a:spcAft>
              <a:buClr>
                <a:srgbClr val="002B42"/>
              </a:buClr>
              <a:buSzPts val="1400"/>
              <a:buChar char="●"/>
            </a:pPr>
            <a:r>
              <a:rPr lang="en"/>
              <a:t>Introductory R</a:t>
            </a:r>
            <a:endParaRPr/>
          </a:p>
          <a:p>
            <a:pPr indent="-254000" lvl="1" marL="596900" rtl="0" algn="l">
              <a:lnSpc>
                <a:spcPct val="90000"/>
              </a:lnSpc>
              <a:spcBef>
                <a:spcPts val="400"/>
              </a:spcBef>
              <a:spcAft>
                <a:spcPts val="0"/>
              </a:spcAft>
              <a:buClr>
                <a:srgbClr val="002B42"/>
              </a:buClr>
              <a:buSzPts val="1400"/>
              <a:buChar char="●"/>
            </a:pPr>
            <a:r>
              <a:rPr lang="en"/>
              <a:t>Introductory command line (link to a cheatsheet in speaker notes)</a:t>
            </a:r>
            <a:endParaRPr/>
          </a:p>
          <a:p>
            <a:pPr indent="-304800" lvl="0" marL="342900" rtl="0" algn="l">
              <a:lnSpc>
                <a:spcPct val="90000"/>
              </a:lnSpc>
              <a:spcBef>
                <a:spcPts val="800"/>
              </a:spcBef>
              <a:spcAft>
                <a:spcPts val="0"/>
              </a:spcAft>
              <a:buClr>
                <a:srgbClr val="002B42"/>
              </a:buClr>
              <a:buSzPts val="600"/>
              <a:buFont typeface="Arial"/>
              <a:buNone/>
            </a:pPr>
            <a:r>
              <a:t/>
            </a:r>
            <a:endParaRPr sz="800"/>
          </a:p>
          <a:p>
            <a:pPr indent="-349250" lvl="0" marL="342900" rtl="0" algn="l">
              <a:lnSpc>
                <a:spcPct val="90000"/>
              </a:lnSpc>
              <a:spcBef>
                <a:spcPts val="800"/>
              </a:spcBef>
              <a:spcAft>
                <a:spcPts val="0"/>
              </a:spcAft>
              <a:buClr>
                <a:srgbClr val="002B42"/>
              </a:buClr>
              <a:buSzPts val="1700"/>
              <a:buFont typeface="Arial"/>
              <a:buChar char="●"/>
            </a:pPr>
            <a:r>
              <a:rPr lang="en"/>
              <a:t>Available at </a:t>
            </a:r>
            <a:endParaRPr/>
          </a:p>
          <a:p>
            <a:pPr indent="-254000" lvl="1" marL="596900" rtl="0" algn="l">
              <a:lnSpc>
                <a:spcPct val="90000"/>
              </a:lnSpc>
              <a:spcBef>
                <a:spcPts val="400"/>
              </a:spcBef>
              <a:spcAft>
                <a:spcPts val="0"/>
              </a:spcAft>
              <a:buClr>
                <a:srgbClr val="002B42"/>
              </a:buClr>
              <a:buSzPts val="1400"/>
              <a:buChar char="●"/>
            </a:pPr>
            <a:r>
              <a:rPr lang="en"/>
              <a:t>Gladstone Data Science Training program</a:t>
            </a:r>
            <a:endParaRPr/>
          </a:p>
          <a:p>
            <a:pPr indent="-254000" lvl="1" marL="596900" rtl="0" algn="l">
              <a:lnSpc>
                <a:spcPct val="90000"/>
              </a:lnSpc>
              <a:spcBef>
                <a:spcPts val="400"/>
              </a:spcBef>
              <a:spcAft>
                <a:spcPts val="0"/>
              </a:spcAft>
              <a:buClr>
                <a:srgbClr val="002B42"/>
              </a:buClr>
              <a:buSzPts val="1400"/>
              <a:buChar char="●"/>
            </a:pPr>
            <a:r>
              <a:rPr lang="en"/>
              <a:t>Data Science workshops from the UCSF library </a:t>
            </a:r>
            <a:endParaRPr/>
          </a:p>
          <a:p>
            <a:pPr indent="-215900" lvl="2" marL="939800" rtl="0" algn="l">
              <a:lnSpc>
                <a:spcPct val="90000"/>
              </a:lnSpc>
              <a:spcBef>
                <a:spcPts val="400"/>
              </a:spcBef>
              <a:spcAft>
                <a:spcPts val="0"/>
              </a:spcAft>
              <a:buClr>
                <a:srgbClr val="002B42"/>
              </a:buClr>
              <a:buSzPts val="600"/>
              <a:buNone/>
            </a:pPr>
            <a:r>
              <a:t/>
            </a:r>
            <a:endParaRPr sz="800"/>
          </a:p>
          <a:p>
            <a:pPr indent="-349250" lvl="0" marL="342900" rtl="0" algn="l">
              <a:lnSpc>
                <a:spcPct val="90000"/>
              </a:lnSpc>
              <a:spcBef>
                <a:spcPts val="800"/>
              </a:spcBef>
              <a:spcAft>
                <a:spcPts val="0"/>
              </a:spcAft>
              <a:buClr>
                <a:srgbClr val="002B42"/>
              </a:buClr>
              <a:buSzPts val="1700"/>
              <a:buFont typeface="Arial"/>
              <a:buChar char="●"/>
            </a:pPr>
            <a:r>
              <a:rPr lang="en"/>
              <a:t>For RNA-seq data analysis beyond tallying gene-wise counts:</a:t>
            </a:r>
            <a:endParaRPr/>
          </a:p>
          <a:p>
            <a:pPr indent="-254000" lvl="1" marL="596900" rtl="0" algn="l">
              <a:lnSpc>
                <a:spcPct val="90000"/>
              </a:lnSpc>
              <a:spcBef>
                <a:spcPts val="400"/>
              </a:spcBef>
              <a:spcAft>
                <a:spcPts val="0"/>
              </a:spcAft>
              <a:buClr>
                <a:srgbClr val="002B42"/>
              </a:buClr>
              <a:buSzPts val="1400"/>
              <a:buChar char="●"/>
            </a:pPr>
            <a:r>
              <a:rPr lang="en"/>
              <a:t>Intermediate RNA-seq </a:t>
            </a:r>
            <a:endParaRPr/>
          </a:p>
          <a:p>
            <a:pPr indent="-254000" lvl="1" marL="596900" rtl="0" algn="l">
              <a:lnSpc>
                <a:spcPct val="90000"/>
              </a:lnSpc>
              <a:spcBef>
                <a:spcPts val="400"/>
              </a:spcBef>
              <a:spcAft>
                <a:spcPts val="0"/>
              </a:spcAft>
              <a:buClr>
                <a:srgbClr val="002B42"/>
              </a:buClr>
              <a:buSzPts val="1400"/>
              <a:buChar char="●"/>
            </a:pPr>
            <a:r>
              <a:rPr lang="en"/>
              <a:t>Pathway analysis</a:t>
            </a:r>
            <a:endParaRPr/>
          </a:p>
        </p:txBody>
      </p:sp>
      <p:sp>
        <p:nvSpPr>
          <p:cNvPr id="1019" name="Google Shape;1019;p125"/>
          <p:cNvSpPr txBox="1"/>
          <p:nvPr/>
        </p:nvSpPr>
        <p:spPr>
          <a:xfrm>
            <a:off x="272400" y="152400"/>
            <a:ext cx="8571000" cy="9762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How much programming skills do we need for bioinformatics?</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Gladstone Microscopy">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